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95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44246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2482" y="1415287"/>
            <a:ext cx="10667034" cy="2393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02975" y="6107681"/>
            <a:ext cx="302259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" TargetMode="External"/><Relationship Id="rId2" Type="http://schemas.openxmlformats.org/officeDocument/2006/relationships/hyperlink" Target="https://cf-courses-data.s3.us.cloud-object-storage.appdomain.cloud/IBM-DS0321EN-SkillsNetwork/datasets/API_call_spacex_api.js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f-courses-data.s3.us.cloud-object-storage.appdomain.cloud/IBM-DS0321EN-SkillsNetwork/datasets/spacex_launch_dash.csv" TargetMode="External"/><Relationship Id="rId5" Type="http://schemas.openxmlformats.org/officeDocument/2006/relationships/hyperlink" Target="https://cf-courses-data.s3.us.cloud-object-storage.appdomain.cloud/IBM-DS0321EN-SkillsNetwork/datasets/spacex_launch_geo.csv" TargetMode="External"/><Relationship Id="rId4" Type="http://schemas.openxmlformats.org/officeDocument/2006/relationships/hyperlink" Target="https://cf-courses-data.s3.us.cloud-object-storage.appdomain.cloud/IBM-DS0321EN-SkillsNetwork/labs/module_2/data/Spacex.csv?utm_medium=Exinfluencer&amp;utm_source=Exinfluencer&amp;utm_content=000026UJ&amp;utm_term=10006555&amp;utm_id=NA-SkillsNetwork-Channel-SkillsNetworkCoursesIBMDS0321ENSkillsNetwork26802033-2022-01-01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67536" y="4596206"/>
            <a:ext cx="1815464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5" dirty="0" err="1">
                <a:solidFill>
                  <a:srgbClr val="E7E6E6"/>
                </a:solidFill>
                <a:latin typeface="Arial"/>
                <a:cs typeface="Arial"/>
              </a:rPr>
              <a:t>PallikondaSK</a:t>
            </a:r>
            <a:endParaRPr lang="en-IN" spc="-5" dirty="0">
              <a:solidFill>
                <a:srgbClr val="E7E6E6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1800" spc="-5" dirty="0">
                <a:solidFill>
                  <a:srgbClr val="E7E6E6"/>
                </a:solidFill>
                <a:latin typeface="Arial"/>
                <a:cs typeface="Arial"/>
              </a:rPr>
              <a:t>10/25/2023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0016" y="676655"/>
            <a:ext cx="2104644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381760"/>
            <a:ext cx="5549265" cy="475899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96520" indent="-228600">
              <a:lnSpc>
                <a:spcPts val="2380"/>
              </a:lnSpc>
              <a:spcBef>
                <a:spcPts val="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.csv file from the first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section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contains  the data that needed to be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cleaned.</a:t>
            </a:r>
            <a:endParaRPr sz="2200" dirty="0">
              <a:latin typeface="Arial"/>
              <a:cs typeface="Arial"/>
            </a:endParaRPr>
          </a:p>
          <a:p>
            <a:pPr marL="241300" marR="250190" indent="-228600">
              <a:lnSpc>
                <a:spcPts val="2380"/>
              </a:lnSpc>
              <a:spcBef>
                <a:spcPts val="10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launch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sites,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orbit types and mission  outcomes were cleaned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up.</a:t>
            </a:r>
            <a:endParaRPr sz="2200" dirty="0">
              <a:latin typeface="Arial"/>
              <a:cs typeface="Arial"/>
            </a:endParaRPr>
          </a:p>
          <a:p>
            <a:pPr marL="241300" marR="51435" indent="-228600">
              <a:lnSpc>
                <a:spcPct val="90000"/>
              </a:lnSpc>
              <a:spcBef>
                <a:spcPts val="96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handful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mission outcome types  were converted to a binary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classification 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where 1 means that the Falcon 9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first 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stage landing was a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and 0 means  that it was a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failure.</a:t>
            </a:r>
            <a:endParaRPr sz="2200" dirty="0">
              <a:latin typeface="Arial"/>
              <a:cs typeface="Arial"/>
            </a:endParaRPr>
          </a:p>
          <a:p>
            <a:pPr marL="241300" marR="360680" indent="-228600">
              <a:lnSpc>
                <a:spcPts val="2320"/>
              </a:lnSpc>
              <a:spcBef>
                <a:spcPts val="107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new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classification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was added to the  DataFrame for further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analysis</a:t>
            </a:r>
            <a:endParaRPr sz="22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7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Arial"/>
                <a:cs typeface="Arial"/>
              </a:rPr>
              <a:t>GitHub URL (Data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Wrangling):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ts val="1595"/>
              </a:lnSpc>
              <a:spcBef>
                <a:spcPts val="850"/>
              </a:spcBef>
            </a:pPr>
            <a:r>
              <a:rPr lang="en-IN" sz="1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https://github.com/pallikondaSK/Applied_Data_Science_Capstone_Project/blob/main/spacex-data_wrangling.ipynb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32524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5B9BD4"/>
                </a:solidFill>
              </a:rPr>
              <a:t>Data</a:t>
            </a:r>
            <a:r>
              <a:rPr spc="-80" dirty="0">
                <a:solidFill>
                  <a:srgbClr val="5B9BD4"/>
                </a:solidFill>
              </a:rPr>
              <a:t> </a:t>
            </a:r>
            <a:r>
              <a:rPr spc="-10" dirty="0">
                <a:solidFill>
                  <a:srgbClr val="5B9BD4"/>
                </a:solidFill>
              </a:rPr>
              <a:t>Wrangling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6488" y="1351280"/>
            <a:ext cx="32258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C7CDB"/>
                </a:solidFill>
                <a:latin typeface="Arial"/>
                <a:cs typeface="Arial"/>
              </a:rPr>
              <a:t>Flowchart of Data</a:t>
            </a:r>
            <a:r>
              <a:rPr sz="2000" spc="-105" dirty="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1C7CDB"/>
                </a:solidFill>
                <a:latin typeface="Arial"/>
                <a:cs typeface="Arial"/>
              </a:rPr>
              <a:t>Wrangling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98407" y="2322702"/>
            <a:ext cx="408940" cy="103505"/>
          </a:xfrm>
          <a:custGeom>
            <a:avLst/>
            <a:gdLst/>
            <a:ahLst/>
            <a:cxnLst/>
            <a:rect l="l" t="t" r="r" b="b"/>
            <a:pathLst>
              <a:path w="408940" h="103505">
                <a:moveTo>
                  <a:pt x="383703" y="51688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7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8"/>
                </a:lnTo>
                <a:close/>
              </a:path>
              <a:path w="408940" h="103505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8"/>
                </a:lnTo>
                <a:lnTo>
                  <a:pt x="372817" y="45338"/>
                </a:lnTo>
                <a:close/>
              </a:path>
              <a:path w="408940" h="103505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8"/>
                </a:lnTo>
                <a:lnTo>
                  <a:pt x="397922" y="45338"/>
                </a:lnTo>
                <a:close/>
              </a:path>
              <a:path w="408940" h="103505">
                <a:moveTo>
                  <a:pt x="393065" y="46227"/>
                </a:moveTo>
                <a:lnTo>
                  <a:pt x="383703" y="51688"/>
                </a:lnTo>
                <a:lnTo>
                  <a:pt x="393065" y="57150"/>
                </a:lnTo>
                <a:lnTo>
                  <a:pt x="393065" y="46227"/>
                </a:lnTo>
                <a:close/>
              </a:path>
              <a:path w="408940" h="103505">
                <a:moveTo>
                  <a:pt x="396240" y="46227"/>
                </a:moveTo>
                <a:lnTo>
                  <a:pt x="393065" y="46227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7"/>
                </a:lnTo>
                <a:close/>
              </a:path>
              <a:path w="408940" h="103505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8"/>
                </a:lnTo>
                <a:lnTo>
                  <a:pt x="393065" y="46227"/>
                </a:lnTo>
                <a:lnTo>
                  <a:pt x="396240" y="46227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90359" y="1801367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367030" marR="145415" indent="-213360">
              <a:lnSpc>
                <a:spcPts val="1750"/>
              </a:lnSpc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Load .csv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 from 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earlier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 section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92694" y="2945892"/>
            <a:ext cx="2407920" cy="408940"/>
          </a:xfrm>
          <a:custGeom>
            <a:avLst/>
            <a:gdLst/>
            <a:ahLst/>
            <a:cxnLst/>
            <a:rect l="l" t="t" r="r" b="b"/>
            <a:pathLst>
              <a:path w="2407920" h="408939">
                <a:moveTo>
                  <a:pt x="7111" y="312800"/>
                </a:moveTo>
                <a:lnTo>
                  <a:pt x="1015" y="316357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w="2407920" h="408939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w="2407920" h="408939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7"/>
                </a:lnTo>
                <a:lnTo>
                  <a:pt x="96265" y="312800"/>
                </a:lnTo>
                <a:close/>
              </a:path>
              <a:path w="2407920" h="408939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w="2407920" h="408939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w="2407920" h="408939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w="2407920" h="408939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w="2407920" h="408939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w="2407920" h="408939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40368" y="1801367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160020" marR="153035" algn="ctr">
              <a:lnSpc>
                <a:spcPct val="91600"/>
              </a:lnSpc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Find the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sz="16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of 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launches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each 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site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98407" y="3907663"/>
            <a:ext cx="408940" cy="103505"/>
          </a:xfrm>
          <a:custGeom>
            <a:avLst/>
            <a:gdLst/>
            <a:ahLst/>
            <a:cxnLst/>
            <a:rect l="l" t="t" r="r" b="b"/>
            <a:pathLst>
              <a:path w="408940" h="103504">
                <a:moveTo>
                  <a:pt x="383703" y="51689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8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9"/>
                </a:lnTo>
                <a:close/>
              </a:path>
              <a:path w="408940" h="103504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9"/>
                </a:lnTo>
                <a:lnTo>
                  <a:pt x="372817" y="45338"/>
                </a:lnTo>
                <a:close/>
              </a:path>
              <a:path w="408940" h="103504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9"/>
                </a:lnTo>
                <a:lnTo>
                  <a:pt x="397922" y="45338"/>
                </a:lnTo>
                <a:close/>
              </a:path>
              <a:path w="408940" h="103504">
                <a:moveTo>
                  <a:pt x="393065" y="46228"/>
                </a:moveTo>
                <a:lnTo>
                  <a:pt x="383703" y="51689"/>
                </a:lnTo>
                <a:lnTo>
                  <a:pt x="393065" y="57150"/>
                </a:lnTo>
                <a:lnTo>
                  <a:pt x="393065" y="46228"/>
                </a:lnTo>
                <a:close/>
              </a:path>
              <a:path w="408940" h="103504">
                <a:moveTo>
                  <a:pt x="396240" y="46228"/>
                </a:moveTo>
                <a:lnTo>
                  <a:pt x="393065" y="46228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8"/>
                </a:lnTo>
                <a:close/>
              </a:path>
              <a:path w="408940" h="103504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9"/>
                </a:lnTo>
                <a:lnTo>
                  <a:pt x="393065" y="46228"/>
                </a:lnTo>
                <a:lnTo>
                  <a:pt x="396240" y="46228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90359" y="3386328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300">
              <a:latin typeface="Times New Roman"/>
              <a:cs typeface="Times New Roman"/>
            </a:endParaRPr>
          </a:p>
          <a:p>
            <a:pPr marL="222250" marR="153035" indent="-62865">
              <a:lnSpc>
                <a:spcPts val="1750"/>
              </a:lnSpc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Find the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number of 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each type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orbit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92694" y="4530852"/>
            <a:ext cx="2407920" cy="408940"/>
          </a:xfrm>
          <a:custGeom>
            <a:avLst/>
            <a:gdLst/>
            <a:ahLst/>
            <a:cxnLst/>
            <a:rect l="l" t="t" r="r" b="b"/>
            <a:pathLst>
              <a:path w="2407920" h="408939">
                <a:moveTo>
                  <a:pt x="7111" y="312800"/>
                </a:moveTo>
                <a:lnTo>
                  <a:pt x="1015" y="316356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w="2407920" h="408939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w="2407920" h="408939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6"/>
                </a:lnTo>
                <a:lnTo>
                  <a:pt x="96265" y="312800"/>
                </a:lnTo>
                <a:close/>
              </a:path>
              <a:path w="2407920" h="408939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w="2407920" h="408939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w="2407920" h="408939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w="2407920" h="408939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w="2407920" h="408939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w="2407920" h="408939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040368" y="3386328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60020" marR="153035" algn="ctr">
              <a:lnSpc>
                <a:spcPct val="91600"/>
              </a:lnSpc>
              <a:spcBef>
                <a:spcPts val="5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Find the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number</a:t>
            </a:r>
            <a:r>
              <a:rPr sz="16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of 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each type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of 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mission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outcome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98407" y="5494146"/>
            <a:ext cx="408940" cy="103505"/>
          </a:xfrm>
          <a:custGeom>
            <a:avLst/>
            <a:gdLst/>
            <a:ahLst/>
            <a:cxnLst/>
            <a:rect l="l" t="t" r="r" b="b"/>
            <a:pathLst>
              <a:path w="408940" h="103504">
                <a:moveTo>
                  <a:pt x="383703" y="51688"/>
                </a:moveTo>
                <a:lnTo>
                  <a:pt x="313817" y="92455"/>
                </a:lnTo>
                <a:lnTo>
                  <a:pt x="312800" y="96304"/>
                </a:lnTo>
                <a:lnTo>
                  <a:pt x="316357" y="102361"/>
                </a:lnTo>
                <a:lnTo>
                  <a:pt x="320167" y="103390"/>
                </a:lnTo>
                <a:lnTo>
                  <a:pt x="397925" y="58038"/>
                </a:lnTo>
                <a:lnTo>
                  <a:pt x="396240" y="58038"/>
                </a:lnTo>
                <a:lnTo>
                  <a:pt x="396240" y="57149"/>
                </a:lnTo>
                <a:lnTo>
                  <a:pt x="393065" y="57149"/>
                </a:lnTo>
                <a:lnTo>
                  <a:pt x="383703" y="51688"/>
                </a:lnTo>
                <a:close/>
              </a:path>
              <a:path w="408940" h="103504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8"/>
                </a:lnTo>
                <a:lnTo>
                  <a:pt x="372817" y="45338"/>
                </a:lnTo>
                <a:close/>
              </a:path>
              <a:path w="408940" h="103504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5" y="58038"/>
                </a:lnTo>
                <a:lnTo>
                  <a:pt x="408813" y="51688"/>
                </a:lnTo>
                <a:lnTo>
                  <a:pt x="397922" y="45338"/>
                </a:lnTo>
                <a:close/>
              </a:path>
              <a:path w="408940" h="103504">
                <a:moveTo>
                  <a:pt x="393065" y="46227"/>
                </a:moveTo>
                <a:lnTo>
                  <a:pt x="383703" y="51688"/>
                </a:lnTo>
                <a:lnTo>
                  <a:pt x="393065" y="57149"/>
                </a:lnTo>
                <a:lnTo>
                  <a:pt x="393065" y="46227"/>
                </a:lnTo>
                <a:close/>
              </a:path>
              <a:path w="408940" h="103504">
                <a:moveTo>
                  <a:pt x="396240" y="46227"/>
                </a:moveTo>
                <a:lnTo>
                  <a:pt x="393065" y="46227"/>
                </a:lnTo>
                <a:lnTo>
                  <a:pt x="393065" y="57149"/>
                </a:lnTo>
                <a:lnTo>
                  <a:pt x="396240" y="57149"/>
                </a:lnTo>
                <a:lnTo>
                  <a:pt x="396240" y="46227"/>
                </a:lnTo>
                <a:close/>
              </a:path>
              <a:path w="408940" h="103504">
                <a:moveTo>
                  <a:pt x="320167" y="0"/>
                </a:moveTo>
                <a:lnTo>
                  <a:pt x="316357" y="1015"/>
                </a:lnTo>
                <a:lnTo>
                  <a:pt x="312800" y="7111"/>
                </a:lnTo>
                <a:lnTo>
                  <a:pt x="313817" y="10921"/>
                </a:lnTo>
                <a:lnTo>
                  <a:pt x="383703" y="51688"/>
                </a:lnTo>
                <a:lnTo>
                  <a:pt x="393065" y="46227"/>
                </a:lnTo>
                <a:lnTo>
                  <a:pt x="396240" y="46227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90359" y="4972811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39700" marR="130175" algn="ctr">
              <a:lnSpc>
                <a:spcPct val="91600"/>
              </a:lnSpc>
            </a:pP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Create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DataFrame 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column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the  outcome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40368" y="4972811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246379" marR="146685" indent="-94615">
              <a:lnSpc>
                <a:spcPts val="1750"/>
              </a:lnSpc>
              <a:spcBef>
                <a:spcPts val="5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Compile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everything  into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6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10567670" cy="49422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following charts were created to look at Launch Site</a:t>
            </a:r>
            <a:r>
              <a:rPr sz="2200" spc="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trends</a:t>
            </a:r>
            <a:endParaRPr sz="2200" dirty="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41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Scatterplot to see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mission outcome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relationship </a:t>
            </a:r>
            <a:r>
              <a:rPr sz="1600" dirty="0">
                <a:solidFill>
                  <a:srgbClr val="292929"/>
                </a:solidFill>
                <a:latin typeface="Arial"/>
                <a:cs typeface="Arial"/>
              </a:rPr>
              <a:t>split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Launch Site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Flight</a:t>
            </a:r>
            <a:r>
              <a:rPr sz="1600" b="1" spc="16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Number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Scatterplot to see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mission 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outcome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relationship split by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Launch Site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600" spc="1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Payload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following charts were created to look at Orbit 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Type</a:t>
            </a:r>
            <a:r>
              <a:rPr sz="2200" spc="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trends</a:t>
            </a:r>
            <a:endParaRPr sz="2200" dirty="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Bar chart to see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mission 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outcome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relationship 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Orbit</a:t>
            </a:r>
            <a:r>
              <a:rPr sz="1600" b="1" spc="17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spc="-40" dirty="0">
                <a:solidFill>
                  <a:srgbClr val="0A48CA"/>
                </a:solidFill>
                <a:latin typeface="Arial"/>
                <a:cs typeface="Arial"/>
              </a:rPr>
              <a:t>Type</a:t>
            </a:r>
            <a:r>
              <a:rPr sz="1600" spc="-40" dirty="0">
                <a:solidFill>
                  <a:srgbClr val="292929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Scatterplot to see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mission 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outcome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relationship split by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Orbit </a:t>
            </a:r>
            <a:r>
              <a:rPr sz="1600" b="1" spc="-45" dirty="0">
                <a:solidFill>
                  <a:srgbClr val="0A48CA"/>
                </a:solidFill>
                <a:latin typeface="Arial"/>
                <a:cs typeface="Arial"/>
              </a:rPr>
              <a:t>Type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Flight</a:t>
            </a:r>
            <a:r>
              <a:rPr sz="1600" b="1" spc="300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Number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Scatterplot to see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mission 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outcome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relationship split by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Orbit </a:t>
            </a:r>
            <a:r>
              <a:rPr sz="1600" b="1" spc="-45" dirty="0">
                <a:solidFill>
                  <a:srgbClr val="0A48CA"/>
                </a:solidFill>
                <a:latin typeface="Arial"/>
                <a:cs typeface="Arial"/>
              </a:rPr>
              <a:t>Type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1600" spc="2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Payload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following chart was created to look at trends based on</a:t>
            </a:r>
            <a:r>
              <a:rPr sz="2200" spc="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time</a:t>
            </a:r>
            <a:endParaRPr sz="2200" dirty="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41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Line plot to see </a:t>
            </a:r>
            <a:r>
              <a:rPr sz="1600" b="1" spc="-5" dirty="0">
                <a:solidFill>
                  <a:srgbClr val="0A48CA"/>
                </a:solidFill>
                <a:latin typeface="Arial"/>
                <a:cs typeface="Arial"/>
              </a:rPr>
              <a:t>mission outcome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trend by</a:t>
            </a:r>
            <a:r>
              <a:rPr sz="1600" spc="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A48CA"/>
                </a:solidFill>
                <a:latin typeface="Arial"/>
                <a:cs typeface="Arial"/>
              </a:rPr>
              <a:t>year</a:t>
            </a:r>
            <a:r>
              <a:rPr sz="1600" spc="-10" dirty="0">
                <a:solidFill>
                  <a:srgbClr val="292929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Arial"/>
                <a:cs typeface="Arial"/>
              </a:rPr>
              <a:t>GitHub URL (EDA with Data</a:t>
            </a:r>
            <a:r>
              <a:rPr sz="2200" spc="-1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Visualization):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ts val="1490"/>
              </a:lnSpc>
              <a:spcBef>
                <a:spcPts val="815"/>
              </a:spcBef>
            </a:pPr>
            <a:r>
              <a:rPr lang="en-IN" sz="1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https://github.com/pallikondaSK/Applied_Data_Science_Capstone_Project/blob/main/eda%20visualization.ipynb</a:t>
            </a:r>
            <a:r>
              <a:rPr sz="1600" spc="-125" dirty="0">
                <a:solidFill>
                  <a:srgbClr val="1C7CDB"/>
                </a:solidFill>
                <a:latin typeface="Arial"/>
                <a:cs typeface="Arial"/>
              </a:rPr>
              <a:t>11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58102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EC7C30"/>
                </a:solidFill>
              </a:rPr>
              <a:t>EDA with Data</a:t>
            </a:r>
            <a:r>
              <a:rPr spc="-235" dirty="0">
                <a:solidFill>
                  <a:srgbClr val="EC7C30"/>
                </a:solidFill>
              </a:rPr>
              <a:t> </a:t>
            </a:r>
            <a:r>
              <a:rPr spc="-10" dirty="0">
                <a:solidFill>
                  <a:srgbClr val="EC7C30"/>
                </a:solidFill>
              </a:rPr>
              <a:t>Visualization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8"/>
            <a:ext cx="9186545" cy="39831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Queries were written </a:t>
            </a:r>
            <a:r>
              <a:rPr sz="240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extract information</a:t>
            </a:r>
            <a:r>
              <a:rPr sz="24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about:</a:t>
            </a:r>
            <a:endParaRPr sz="2400" dirty="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41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 sites</a:t>
            </a:r>
            <a:endParaRPr sz="1800" dirty="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masses</a:t>
            </a:r>
            <a:endParaRPr sz="1800" dirty="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Dates</a:t>
            </a:r>
            <a:endParaRPr sz="1800" dirty="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Booster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types</a:t>
            </a:r>
            <a:endParaRPr sz="1800" dirty="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Mission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outcomes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0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292929"/>
              </a:buClr>
              <a:buFont typeface="Arial"/>
              <a:buChar char="•"/>
            </a:pPr>
            <a:endParaRPr sz="23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Arial"/>
                <a:cs typeface="Arial"/>
              </a:rPr>
              <a:t>GitHub URL (EDA with</a:t>
            </a:r>
            <a:r>
              <a:rPr sz="2200" spc="-17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SQL):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lang="en-IN" sz="1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https://github.com/pallikondaSK/Applied_Data_Science_Capstone_Project/blob/main/SQL.ipynb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001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6F2F9F"/>
                </a:solidFill>
              </a:rPr>
              <a:t>EDA with</a:t>
            </a:r>
            <a:r>
              <a:rPr spc="-26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SQL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29334"/>
            <a:ext cx="10577195" cy="4408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Summarize what map objects such as markers,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circles, lines,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etc. you created</a:t>
            </a:r>
            <a:r>
              <a:rPr sz="2200" spc="1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 dirty="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added to a folium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map</a:t>
            </a:r>
            <a:endParaRPr sz="2200" dirty="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Markers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added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 the NASA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Johnson Space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Center</a:t>
            </a:r>
            <a:endParaRPr sz="1800" dirty="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Circles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added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 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18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sites.</a:t>
            </a:r>
            <a:endParaRPr sz="1800" dirty="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Lines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added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show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distance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the nearby</a:t>
            </a:r>
            <a:r>
              <a:rPr sz="1800" spc="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features:</a:t>
            </a:r>
            <a:endParaRPr sz="1800" dirty="0">
              <a:latin typeface="Arial"/>
              <a:cs typeface="Arial"/>
            </a:endParaRPr>
          </a:p>
          <a:p>
            <a:pPr marL="1155065" lvl="2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1155065" algn="l"/>
                <a:tab pos="1155700" algn="l"/>
              </a:tabLst>
            </a:pP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Distance from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CCAFS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LC-40 to the</a:t>
            </a:r>
            <a:r>
              <a:rPr sz="1400" spc="-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coastline</a:t>
            </a:r>
            <a:endParaRPr sz="1400" dirty="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"/>
              <a:buChar char="•"/>
            </a:pPr>
            <a:endParaRPr sz="1200" dirty="0">
              <a:latin typeface="Arial"/>
              <a:cs typeface="Arial"/>
            </a:endParaRPr>
          </a:p>
          <a:p>
            <a:pPr marL="1155065" lvl="2" indent="-229235">
              <a:lnSpc>
                <a:spcPct val="100000"/>
              </a:lnSpc>
              <a:buChar char="•"/>
              <a:tabLst>
                <a:tab pos="1155065" algn="l"/>
                <a:tab pos="1155700" algn="l"/>
              </a:tabLst>
            </a:pP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Distance from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CCAFS LC-40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to the rail</a:t>
            </a:r>
            <a:r>
              <a:rPr sz="14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line</a:t>
            </a:r>
            <a:endParaRPr sz="1400" dirty="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10"/>
              </a:spcBef>
              <a:buClr>
                <a:srgbClr val="292929"/>
              </a:buClr>
              <a:buFont typeface="Arial"/>
              <a:buChar char="•"/>
            </a:pPr>
            <a:endParaRPr sz="1200" dirty="0">
              <a:latin typeface="Arial"/>
              <a:cs typeface="Arial"/>
            </a:endParaRPr>
          </a:p>
          <a:p>
            <a:pPr marL="1155065" lvl="2" indent="-229235">
              <a:lnSpc>
                <a:spcPct val="100000"/>
              </a:lnSpc>
              <a:buChar char="•"/>
              <a:tabLst>
                <a:tab pos="1155065" algn="l"/>
                <a:tab pos="1155700" algn="l"/>
              </a:tabLst>
            </a:pP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Distance from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CCAFS LC-40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to the perimeter</a:t>
            </a:r>
            <a:r>
              <a:rPr sz="1400" spc="-1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road</a:t>
            </a:r>
            <a:endParaRPr sz="1400" dirty="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12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Char char="•"/>
              <a:tabLst>
                <a:tab pos="241300" algn="l"/>
              </a:tabLst>
            </a:pPr>
            <a:r>
              <a:rPr sz="2400" dirty="0">
                <a:latin typeface="Arial"/>
                <a:cs typeface="Arial"/>
              </a:rPr>
              <a:t>GitHub </a:t>
            </a:r>
            <a:r>
              <a:rPr sz="2400" spc="-5" dirty="0">
                <a:latin typeface="Arial"/>
                <a:cs typeface="Arial"/>
              </a:rPr>
              <a:t>URL (Folium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Maps):</a:t>
            </a:r>
          </a:p>
          <a:p>
            <a:pPr marL="12700" marR="5080">
              <a:lnSpc>
                <a:spcPct val="100000"/>
              </a:lnSpc>
              <a:spcBef>
                <a:spcPts val="1430"/>
              </a:spcBef>
            </a:pPr>
            <a:r>
              <a:rPr lang="en-IN" sz="15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https://github.com/pallikondaSK/Applied_Data_Science_Capstone_Project/blob/main/Location%20analysis%20with%20folium.ipynb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5742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6FAC46"/>
                </a:solidFill>
              </a:rPr>
              <a:t>Build </a:t>
            </a:r>
            <a:r>
              <a:rPr spc="-5" dirty="0">
                <a:solidFill>
                  <a:srgbClr val="6FAC46"/>
                </a:solidFill>
              </a:rPr>
              <a:t>an Interactive Map with</a:t>
            </a:r>
            <a:r>
              <a:rPr spc="90" dirty="0">
                <a:solidFill>
                  <a:srgbClr val="6FAC46"/>
                </a:solidFill>
              </a:rPr>
              <a:t> </a:t>
            </a:r>
            <a:r>
              <a:rPr spc="-5" dirty="0">
                <a:solidFill>
                  <a:srgbClr val="6FAC46"/>
                </a:solidFill>
              </a:rPr>
              <a:t>Folium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10287635" cy="34951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input dropdown is used to select one or all launch sites for the pie chart</a:t>
            </a:r>
            <a:r>
              <a:rPr sz="2200" spc="2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endParaRPr sz="2200" dirty="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scatterplot.</a:t>
            </a:r>
            <a:endParaRPr sz="22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pie chart displays one of two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things:</a:t>
            </a:r>
            <a:endParaRPr sz="2200" dirty="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All Sites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– 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distribution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successful Falcon 9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stage landings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sites</a:t>
            </a:r>
            <a:endParaRPr sz="1800" dirty="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 One Site – 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distribution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successful and failed Falcon 9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first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stage landings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that</a:t>
            </a:r>
            <a:r>
              <a:rPr sz="1800" spc="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site</a:t>
            </a:r>
            <a:endParaRPr sz="18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input slider is used to filter the payload masses for the</a:t>
            </a:r>
            <a:r>
              <a:rPr sz="2200" spc="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scatterplot.</a:t>
            </a:r>
            <a:endParaRPr sz="2200" dirty="0">
              <a:latin typeface="Arial"/>
              <a:cs typeface="Arial"/>
            </a:endParaRPr>
          </a:p>
          <a:p>
            <a:pPr marL="241300" marR="38354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scatterplot displays the distribution of Falcon 9 first stage landings split by  payload mass, mission outcome and by booster version</a:t>
            </a:r>
            <a:r>
              <a:rPr sz="2200" spc="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category.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73679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C00000"/>
                </a:solidFill>
              </a:rPr>
              <a:t>Build </a:t>
            </a:r>
            <a:r>
              <a:rPr spc="-5" dirty="0">
                <a:solidFill>
                  <a:srgbClr val="C00000"/>
                </a:solidFill>
              </a:rPr>
              <a:t>a Dashboard with Plotly</a:t>
            </a:r>
            <a:r>
              <a:rPr spc="85"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Dash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8481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15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1384807"/>
            <a:ext cx="5567680" cy="504689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238125" indent="-228600">
              <a:lnSpc>
                <a:spcPts val="2160"/>
              </a:lnSpc>
              <a:spcBef>
                <a:spcPts val="37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 dataset was split into training and</a:t>
            </a:r>
            <a:r>
              <a:rPr sz="2000" spc="-1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testing  sets.</a:t>
            </a:r>
            <a:endParaRPr sz="2000" dirty="0">
              <a:latin typeface="Arial"/>
              <a:cs typeface="Arial"/>
            </a:endParaRPr>
          </a:p>
          <a:p>
            <a:pPr marL="241300" marR="147955" indent="-228600">
              <a:lnSpc>
                <a:spcPts val="216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Logistic Regression,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SVM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(Support 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Vector 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Machine), Decision </a:t>
            </a:r>
            <a:r>
              <a:rPr sz="2000" spc="-15" dirty="0">
                <a:solidFill>
                  <a:srgbClr val="292929"/>
                </a:solidFill>
                <a:latin typeface="Arial"/>
                <a:cs typeface="Arial"/>
              </a:rPr>
              <a:t>Tree,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and KNN</a:t>
            </a:r>
            <a:r>
              <a:rPr sz="2000" spc="-1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(k-Nearest  Neighbors) machine learning models were  trained on the training data</a:t>
            </a:r>
            <a:r>
              <a:rPr sz="2000" spc="-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set.</a:t>
            </a:r>
            <a:endParaRPr sz="2000" dirty="0">
              <a:latin typeface="Arial"/>
              <a:cs typeface="Arial"/>
            </a:endParaRPr>
          </a:p>
          <a:p>
            <a:pPr marL="241300" marR="506095" indent="-228600">
              <a:lnSpc>
                <a:spcPct val="90100"/>
              </a:lnSpc>
              <a:spcBef>
                <a:spcPts val="1360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Hyper-parameters were evaluated using  GridSearchCV() and the best was</a:t>
            </a:r>
            <a:r>
              <a:rPr sz="2000" spc="-1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selected 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using</a:t>
            </a:r>
            <a:r>
              <a:rPr sz="20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‘.best_params_’.</a:t>
            </a:r>
            <a:endParaRPr sz="2000" dirty="0">
              <a:latin typeface="Arial"/>
              <a:cs typeface="Arial"/>
            </a:endParaRPr>
          </a:p>
          <a:p>
            <a:pPr marL="241300" marR="88265" indent="-228600">
              <a:lnSpc>
                <a:spcPts val="2160"/>
              </a:lnSpc>
              <a:spcBef>
                <a:spcPts val="1435"/>
              </a:spcBef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Using the best hyper-parameters, each of the  four models were scored on accuracy by</a:t>
            </a:r>
            <a:r>
              <a:rPr sz="2000" spc="-1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using  the testing data</a:t>
            </a:r>
            <a:r>
              <a:rPr sz="2000" spc="-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set.</a:t>
            </a:r>
            <a:endParaRPr sz="2000" dirty="0">
              <a:latin typeface="Arial"/>
              <a:cs typeface="Arial"/>
            </a:endParaRPr>
          </a:p>
          <a:p>
            <a:pPr marL="241300" indent="-228600">
              <a:lnSpc>
                <a:spcPts val="2560"/>
              </a:lnSpc>
              <a:spcBef>
                <a:spcPts val="11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Arial"/>
                <a:cs typeface="Arial"/>
              </a:rPr>
              <a:t>GitHub URL (Machine</a:t>
            </a:r>
            <a:r>
              <a:rPr sz="2200" spc="-4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Learning):</a:t>
            </a:r>
            <a:endParaRPr sz="2200" dirty="0">
              <a:latin typeface="Arial"/>
              <a:cs typeface="Arial"/>
            </a:endParaRPr>
          </a:p>
          <a:p>
            <a:pPr marL="241300">
              <a:lnSpc>
                <a:spcPts val="1630"/>
              </a:lnSpc>
            </a:pPr>
            <a:r>
              <a:rPr lang="en-IN" sz="15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https://github.com/pallikondaSK/Applied_Data_Science_Capstone_Project/blob/main/SpaceX_Machine_Learning_Prediction_Part_5.jupyterlite.ipynb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715390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404040"/>
                </a:solidFill>
              </a:rPr>
              <a:t>Predictive Analysis</a:t>
            </a:r>
            <a:r>
              <a:rPr spc="-160" dirty="0">
                <a:solidFill>
                  <a:srgbClr val="404040"/>
                </a:solidFill>
              </a:rPr>
              <a:t> </a:t>
            </a:r>
            <a:r>
              <a:rPr spc="-5" dirty="0">
                <a:solidFill>
                  <a:srgbClr val="404040"/>
                </a:solidFill>
              </a:rPr>
              <a:t>(Classification)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070852" y="1351280"/>
            <a:ext cx="34988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C7CDB"/>
                </a:solidFill>
                <a:latin typeface="Arial"/>
                <a:cs typeface="Arial"/>
              </a:rPr>
              <a:t>Flowchart of Machine</a:t>
            </a:r>
            <a:r>
              <a:rPr sz="2000" spc="-114" dirty="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C7CDB"/>
                </a:solidFill>
                <a:latin typeface="Arial"/>
                <a:cs typeface="Arial"/>
              </a:rPr>
              <a:t>Learning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98407" y="2322702"/>
            <a:ext cx="408940" cy="103505"/>
          </a:xfrm>
          <a:custGeom>
            <a:avLst/>
            <a:gdLst/>
            <a:ahLst/>
            <a:cxnLst/>
            <a:rect l="l" t="t" r="r" b="b"/>
            <a:pathLst>
              <a:path w="408940" h="103505">
                <a:moveTo>
                  <a:pt x="383703" y="51688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7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8"/>
                </a:lnTo>
                <a:close/>
              </a:path>
              <a:path w="408940" h="103505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8"/>
                </a:lnTo>
                <a:lnTo>
                  <a:pt x="372817" y="45338"/>
                </a:lnTo>
                <a:close/>
              </a:path>
              <a:path w="408940" h="103505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8"/>
                </a:lnTo>
                <a:lnTo>
                  <a:pt x="397922" y="45338"/>
                </a:lnTo>
                <a:close/>
              </a:path>
              <a:path w="408940" h="103505">
                <a:moveTo>
                  <a:pt x="393065" y="46227"/>
                </a:moveTo>
                <a:lnTo>
                  <a:pt x="383703" y="51688"/>
                </a:lnTo>
                <a:lnTo>
                  <a:pt x="393065" y="57150"/>
                </a:lnTo>
                <a:lnTo>
                  <a:pt x="393065" y="46227"/>
                </a:lnTo>
                <a:close/>
              </a:path>
              <a:path w="408940" h="103505">
                <a:moveTo>
                  <a:pt x="396240" y="46227"/>
                </a:moveTo>
                <a:lnTo>
                  <a:pt x="393065" y="46227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7"/>
                </a:lnTo>
                <a:close/>
              </a:path>
              <a:path w="408940" h="103505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8"/>
                </a:lnTo>
                <a:lnTo>
                  <a:pt x="393065" y="46227"/>
                </a:lnTo>
                <a:lnTo>
                  <a:pt x="396240" y="46227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90359" y="1801367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275590" marR="266700" indent="-1905" algn="ctr">
              <a:lnSpc>
                <a:spcPct val="91600"/>
              </a:lnSpc>
            </a:pP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DataFrame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was 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created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the 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cleaned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92694" y="2945892"/>
            <a:ext cx="2407920" cy="408940"/>
          </a:xfrm>
          <a:custGeom>
            <a:avLst/>
            <a:gdLst/>
            <a:ahLst/>
            <a:cxnLst/>
            <a:rect l="l" t="t" r="r" b="b"/>
            <a:pathLst>
              <a:path w="2407920" h="408939">
                <a:moveTo>
                  <a:pt x="7111" y="312800"/>
                </a:moveTo>
                <a:lnTo>
                  <a:pt x="1015" y="316357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w="2407920" h="408939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w="2407920" h="408939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7"/>
                </a:lnTo>
                <a:lnTo>
                  <a:pt x="96265" y="312800"/>
                </a:lnTo>
                <a:close/>
              </a:path>
              <a:path w="2407920" h="408939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w="2407920" h="408939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w="2407920" h="408939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w="2407920" h="408939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w="2407920" h="408939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w="2407920" h="408939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40368" y="1801367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215900" marR="208279" algn="ctr">
              <a:lnSpc>
                <a:spcPct val="91600"/>
              </a:lnSpc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was</a:t>
            </a:r>
            <a:r>
              <a:rPr sz="16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split 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into training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and 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testing</a:t>
            </a:r>
            <a:r>
              <a:rPr sz="16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sets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98407" y="3907663"/>
            <a:ext cx="408940" cy="103505"/>
          </a:xfrm>
          <a:custGeom>
            <a:avLst/>
            <a:gdLst/>
            <a:ahLst/>
            <a:cxnLst/>
            <a:rect l="l" t="t" r="r" b="b"/>
            <a:pathLst>
              <a:path w="408940" h="103504">
                <a:moveTo>
                  <a:pt x="383703" y="51689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8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9"/>
                </a:lnTo>
                <a:close/>
              </a:path>
              <a:path w="408940" h="103504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9"/>
                </a:lnTo>
                <a:lnTo>
                  <a:pt x="372817" y="45338"/>
                </a:lnTo>
                <a:close/>
              </a:path>
              <a:path w="408940" h="103504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9"/>
                </a:lnTo>
                <a:lnTo>
                  <a:pt x="397922" y="45338"/>
                </a:lnTo>
                <a:close/>
              </a:path>
              <a:path w="408940" h="103504">
                <a:moveTo>
                  <a:pt x="393065" y="46228"/>
                </a:moveTo>
                <a:lnTo>
                  <a:pt x="383703" y="51689"/>
                </a:lnTo>
                <a:lnTo>
                  <a:pt x="393065" y="57150"/>
                </a:lnTo>
                <a:lnTo>
                  <a:pt x="393065" y="46228"/>
                </a:lnTo>
                <a:close/>
              </a:path>
              <a:path w="408940" h="103504">
                <a:moveTo>
                  <a:pt x="396240" y="46228"/>
                </a:moveTo>
                <a:lnTo>
                  <a:pt x="393065" y="46228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8"/>
                </a:lnTo>
                <a:close/>
              </a:path>
              <a:path w="408940" h="103504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9"/>
                </a:lnTo>
                <a:lnTo>
                  <a:pt x="393065" y="46228"/>
                </a:lnTo>
                <a:lnTo>
                  <a:pt x="396240" y="46228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90359" y="3386328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36525" marR="128270" algn="ctr">
              <a:lnSpc>
                <a:spcPct val="91600"/>
              </a:lnSpc>
              <a:spcBef>
                <a:spcPts val="5"/>
              </a:spcBef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Each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four</a:t>
            </a:r>
            <a:r>
              <a:rPr sz="16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models 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were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trained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on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the  training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6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92694" y="4530852"/>
            <a:ext cx="2407920" cy="408940"/>
          </a:xfrm>
          <a:custGeom>
            <a:avLst/>
            <a:gdLst/>
            <a:ahLst/>
            <a:cxnLst/>
            <a:rect l="l" t="t" r="r" b="b"/>
            <a:pathLst>
              <a:path w="2407920" h="408939">
                <a:moveTo>
                  <a:pt x="7111" y="312800"/>
                </a:moveTo>
                <a:lnTo>
                  <a:pt x="1015" y="316356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w="2407920" h="408939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w="2407920" h="408939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6"/>
                </a:lnTo>
                <a:lnTo>
                  <a:pt x="96265" y="312800"/>
                </a:lnTo>
                <a:close/>
              </a:path>
              <a:path w="2407920" h="408939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w="2407920" h="408939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w="2407920" h="408939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w="2407920" h="408939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w="2407920" h="408939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w="2407920" h="408939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40368" y="3386328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36525" marR="128270" algn="ctr">
              <a:lnSpc>
                <a:spcPct val="91600"/>
              </a:lnSpc>
              <a:spcBef>
                <a:spcPts val="5"/>
              </a:spcBef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Each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four</a:t>
            </a:r>
            <a:r>
              <a:rPr sz="16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models 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were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evaluates on 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the testing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600" spc="-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90359" y="4972811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139700" marR="131445" algn="ctr">
              <a:lnSpc>
                <a:spcPct val="91600"/>
              </a:lnSpc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Models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were  compared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based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on  accuracy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scores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54200"/>
            <a:ext cx="5365115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Exploratory data analysis</a:t>
            </a:r>
            <a:r>
              <a:rPr sz="22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Interactive analytics demo in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screenshots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Predictive analysis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28375" y="6107681"/>
            <a:ext cx="2514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16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5887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Resu</a:t>
            </a:r>
            <a:r>
              <a:rPr spc="-20" dirty="0"/>
              <a:t>l</a:t>
            </a:r>
            <a:r>
              <a:rPr spc="-5" dirty="0"/>
              <a:t>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689985" cy="2215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Success rate varies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noticeably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with launch</a:t>
            </a:r>
            <a:r>
              <a:rPr sz="22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site.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Successful Falcon 9 first  stage landings appear to  become more prevalent as  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number</a:t>
            </a: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increases.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63258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EC7C30"/>
                </a:solidFill>
              </a:rPr>
              <a:t>Flight Number vs. </a:t>
            </a:r>
            <a:r>
              <a:rPr spc="-10" dirty="0">
                <a:solidFill>
                  <a:srgbClr val="EC7C30"/>
                </a:solidFill>
              </a:rPr>
              <a:t>Launch</a:t>
            </a:r>
            <a:r>
              <a:rPr spc="95" dirty="0">
                <a:solidFill>
                  <a:srgbClr val="EC7C30"/>
                </a:solidFill>
              </a:rPr>
              <a:t> </a:t>
            </a:r>
            <a:r>
              <a:rPr spc="-5" dirty="0">
                <a:solidFill>
                  <a:srgbClr val="EC7C30"/>
                </a:solidFill>
              </a:rPr>
              <a:t>Site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80203" y="5039867"/>
            <a:ext cx="6850380" cy="574675"/>
          </a:xfrm>
          <a:prstGeom prst="rect">
            <a:avLst/>
          </a:prstGeom>
          <a:solidFill>
            <a:srgbClr val="FFFFFF"/>
          </a:solidFill>
          <a:ln w="9144">
            <a:solidFill>
              <a:srgbClr val="4471C4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320040" marR="257810" indent="-228600">
              <a:lnSpc>
                <a:spcPct val="100000"/>
              </a:lnSpc>
              <a:spcBef>
                <a:spcPts val="325"/>
              </a:spcBef>
              <a:buChar char="•"/>
              <a:tabLst>
                <a:tab pos="320040" algn="l"/>
                <a:tab pos="320675" algn="l"/>
              </a:tabLst>
            </a:pP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Falcon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9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first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stage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failed</a:t>
            </a:r>
            <a:r>
              <a:rPr sz="1400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landings</a:t>
            </a:r>
            <a:r>
              <a:rPr sz="1400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indicated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‘0’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Class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1400" spc="5" dirty="0">
                <a:solidFill>
                  <a:srgbClr val="C00000"/>
                </a:solidFill>
                <a:latin typeface="Arial"/>
                <a:cs typeface="Arial"/>
              </a:rPr>
              <a:t>●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 red</a:t>
            </a:r>
            <a:r>
              <a:rPr sz="1400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markers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) 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successful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landings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‘1’ Class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● green</a:t>
            </a:r>
            <a:r>
              <a:rPr sz="1400" spc="-204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markers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).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71059" y="1380744"/>
            <a:ext cx="6858000" cy="3438525"/>
            <a:chOff x="4671059" y="1380744"/>
            <a:chExt cx="6858000" cy="3438525"/>
          </a:xfrm>
        </p:grpSpPr>
        <p:sp>
          <p:nvSpPr>
            <p:cNvPr id="6" name="object 6"/>
            <p:cNvSpPr/>
            <p:nvPr/>
          </p:nvSpPr>
          <p:spPr>
            <a:xfrm>
              <a:off x="4680203" y="1389888"/>
              <a:ext cx="6839711" cy="34198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75631" y="1385316"/>
              <a:ext cx="6849109" cy="3429000"/>
            </a:xfrm>
            <a:custGeom>
              <a:avLst/>
              <a:gdLst/>
              <a:ahLst/>
              <a:cxnLst/>
              <a:rect l="l" t="t" r="r" b="b"/>
              <a:pathLst>
                <a:path w="6849109" h="3429000">
                  <a:moveTo>
                    <a:pt x="0" y="3429000"/>
                  </a:moveTo>
                  <a:lnTo>
                    <a:pt x="6848856" y="34290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749675" cy="3221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31369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For the CCAFS SLC 40  launch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site,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payload  mass and the landing  outcome appear to not be  strongly correlated.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failed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landings at the  KSC LC 39A launch site are  all grouped around a narrow  band of payload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masses.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50692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EC7C30"/>
                </a:solidFill>
              </a:rPr>
              <a:t>Payload vs. </a:t>
            </a:r>
            <a:r>
              <a:rPr spc="-10" dirty="0">
                <a:solidFill>
                  <a:srgbClr val="EC7C30"/>
                </a:solidFill>
              </a:rPr>
              <a:t>Launch</a:t>
            </a:r>
            <a:r>
              <a:rPr spc="40" dirty="0">
                <a:solidFill>
                  <a:srgbClr val="EC7C30"/>
                </a:solidFill>
              </a:rPr>
              <a:t> </a:t>
            </a:r>
            <a:r>
              <a:rPr spc="-5" dirty="0">
                <a:solidFill>
                  <a:srgbClr val="EC7C30"/>
                </a:solidFill>
              </a:rPr>
              <a:t>Site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80203" y="5039867"/>
            <a:ext cx="6850380" cy="574675"/>
          </a:xfrm>
          <a:prstGeom prst="rect">
            <a:avLst/>
          </a:prstGeom>
          <a:solidFill>
            <a:srgbClr val="FFFFFF"/>
          </a:solidFill>
          <a:ln w="9144">
            <a:solidFill>
              <a:srgbClr val="4471C4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320040" marR="257810" indent="-228600">
              <a:lnSpc>
                <a:spcPct val="100000"/>
              </a:lnSpc>
              <a:spcBef>
                <a:spcPts val="325"/>
              </a:spcBef>
              <a:buChar char="•"/>
              <a:tabLst>
                <a:tab pos="320040" algn="l"/>
                <a:tab pos="320675" algn="l"/>
              </a:tabLst>
            </a:pP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Falcon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9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first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stage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failed</a:t>
            </a:r>
            <a:r>
              <a:rPr sz="1400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landings</a:t>
            </a:r>
            <a:r>
              <a:rPr sz="1400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are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indicated</a:t>
            </a:r>
            <a:r>
              <a:rPr sz="14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by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‘0’</a:t>
            </a:r>
            <a:r>
              <a:rPr sz="14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Class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1400" spc="5" dirty="0">
                <a:solidFill>
                  <a:srgbClr val="C00000"/>
                </a:solidFill>
                <a:latin typeface="Arial"/>
                <a:cs typeface="Arial"/>
              </a:rPr>
              <a:t>●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 red</a:t>
            </a:r>
            <a:r>
              <a:rPr sz="1400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C00000"/>
                </a:solidFill>
                <a:latin typeface="Arial"/>
                <a:cs typeface="Arial"/>
              </a:rPr>
              <a:t>markers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) 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successful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landings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by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‘1’ Class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● green</a:t>
            </a:r>
            <a:r>
              <a:rPr sz="1400" spc="-204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markers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).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71059" y="1380744"/>
            <a:ext cx="6858000" cy="3438525"/>
            <a:chOff x="4671059" y="1380744"/>
            <a:chExt cx="6858000" cy="3438525"/>
          </a:xfrm>
        </p:grpSpPr>
        <p:sp>
          <p:nvSpPr>
            <p:cNvPr id="6" name="object 6"/>
            <p:cNvSpPr/>
            <p:nvPr/>
          </p:nvSpPr>
          <p:spPr>
            <a:xfrm>
              <a:off x="4680203" y="1389888"/>
              <a:ext cx="6839711" cy="34198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75631" y="1385316"/>
              <a:ext cx="6849109" cy="3429000"/>
            </a:xfrm>
            <a:custGeom>
              <a:avLst/>
              <a:gdLst/>
              <a:ahLst/>
              <a:cxnLst/>
              <a:rect l="l" t="t" r="r" b="b"/>
              <a:pathLst>
                <a:path w="6849109" h="3429000">
                  <a:moveTo>
                    <a:pt x="0" y="3429000"/>
                  </a:moveTo>
                  <a:lnTo>
                    <a:pt x="6848856" y="34290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60270"/>
            <a:ext cx="2737485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Executive</a:t>
            </a:r>
            <a:r>
              <a:rPr sz="22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Summary</a:t>
            </a:r>
            <a:endParaRPr sz="22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Introduction</a:t>
            </a:r>
            <a:endParaRPr sz="22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Methodology</a:t>
            </a:r>
            <a:endParaRPr sz="22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Conclusion</a:t>
            </a:r>
            <a:endParaRPr sz="2200">
              <a:latin typeface="Arial"/>
              <a:cs typeface="Arial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Appendix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5751" y="6107681"/>
            <a:ext cx="1892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2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15125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776345" cy="2215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ES-L1, SSO, HEO and</a:t>
            </a:r>
            <a:r>
              <a:rPr sz="2200" spc="-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GEO  orbits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have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no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failed first 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stage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landings.</a:t>
            </a:r>
            <a:endParaRPr sz="2200">
              <a:latin typeface="Arial"/>
              <a:cs typeface="Arial"/>
            </a:endParaRPr>
          </a:p>
          <a:p>
            <a:pPr marL="241300" marR="934719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SO orbits have no  successful first stage 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landings.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59436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EC7C30"/>
                </a:solidFill>
              </a:rPr>
              <a:t>Success Rate vs. Orbit</a:t>
            </a:r>
            <a:r>
              <a:rPr spc="-75" dirty="0">
                <a:solidFill>
                  <a:srgbClr val="EC7C30"/>
                </a:solidFill>
              </a:rPr>
              <a:t> </a:t>
            </a:r>
            <a:r>
              <a:rPr spc="-55" dirty="0">
                <a:solidFill>
                  <a:srgbClr val="EC7C30"/>
                </a:solidFill>
              </a:rPr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71059" y="1380744"/>
            <a:ext cx="6858000" cy="3438525"/>
            <a:chOff x="4671059" y="1380744"/>
            <a:chExt cx="6858000" cy="3438525"/>
          </a:xfrm>
        </p:grpSpPr>
        <p:sp>
          <p:nvSpPr>
            <p:cNvPr id="5" name="object 5"/>
            <p:cNvSpPr/>
            <p:nvPr/>
          </p:nvSpPr>
          <p:spPr>
            <a:xfrm>
              <a:off x="4680203" y="1389888"/>
              <a:ext cx="6839711" cy="34198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75631" y="1385316"/>
              <a:ext cx="6849109" cy="3429000"/>
            </a:xfrm>
            <a:custGeom>
              <a:avLst/>
              <a:gdLst/>
              <a:ahLst/>
              <a:cxnLst/>
              <a:rect l="l" t="t" r="r" b="b"/>
              <a:pathLst>
                <a:path w="6849109" h="3429000">
                  <a:moveTo>
                    <a:pt x="0" y="3429000"/>
                  </a:moveTo>
                  <a:lnTo>
                    <a:pt x="6848856" y="34290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549650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There is a correlation  between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number and 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rate with larger  flight numbers being  associated with higher 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rates.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59994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EC7C30"/>
                </a:solidFill>
              </a:rPr>
              <a:t>Flight Number vs. Orbit</a:t>
            </a:r>
            <a:r>
              <a:rPr spc="-35" dirty="0">
                <a:solidFill>
                  <a:srgbClr val="EC7C30"/>
                </a:solidFill>
              </a:rPr>
              <a:t> </a:t>
            </a:r>
            <a:r>
              <a:rPr spc="-55" dirty="0">
                <a:solidFill>
                  <a:srgbClr val="EC7C30"/>
                </a:solidFill>
              </a:rPr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71059" y="1380744"/>
            <a:ext cx="6858000" cy="3438525"/>
            <a:chOff x="4671059" y="1380744"/>
            <a:chExt cx="6858000" cy="3438525"/>
          </a:xfrm>
        </p:grpSpPr>
        <p:sp>
          <p:nvSpPr>
            <p:cNvPr id="5" name="object 5"/>
            <p:cNvSpPr/>
            <p:nvPr/>
          </p:nvSpPr>
          <p:spPr>
            <a:xfrm>
              <a:off x="4680203" y="1389888"/>
              <a:ext cx="6839711" cy="34198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75631" y="1385316"/>
              <a:ext cx="6849109" cy="3429000"/>
            </a:xfrm>
            <a:custGeom>
              <a:avLst/>
              <a:gdLst/>
              <a:ahLst/>
              <a:cxnLst/>
              <a:rect l="l" t="t" r="r" b="b"/>
              <a:pathLst>
                <a:path w="6849109" h="3429000">
                  <a:moveTo>
                    <a:pt x="0" y="3429000"/>
                  </a:moveTo>
                  <a:lnTo>
                    <a:pt x="6848856" y="34290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429000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672204" cy="2215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9972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Some orbit types have  better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rates than  others.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Success rate appears to  have no obvious correlation  with payload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mass.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7447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EC7C30"/>
                </a:solidFill>
              </a:rPr>
              <a:t>Payload vs. Orbit</a:t>
            </a:r>
            <a:r>
              <a:rPr spc="-75" dirty="0">
                <a:solidFill>
                  <a:srgbClr val="EC7C30"/>
                </a:solidFill>
              </a:rPr>
              <a:t> </a:t>
            </a:r>
            <a:r>
              <a:rPr spc="-55" dirty="0">
                <a:solidFill>
                  <a:srgbClr val="EC7C30"/>
                </a:solidFill>
              </a:rPr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71059" y="1380744"/>
            <a:ext cx="6858000" cy="3394075"/>
            <a:chOff x="4671059" y="1380744"/>
            <a:chExt cx="6858000" cy="3394075"/>
          </a:xfrm>
        </p:grpSpPr>
        <p:sp>
          <p:nvSpPr>
            <p:cNvPr id="5" name="object 5"/>
            <p:cNvSpPr/>
            <p:nvPr/>
          </p:nvSpPr>
          <p:spPr>
            <a:xfrm>
              <a:off x="4680203" y="1389888"/>
              <a:ext cx="6839711" cy="33756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75631" y="1385316"/>
              <a:ext cx="6849109" cy="3385185"/>
            </a:xfrm>
            <a:custGeom>
              <a:avLst/>
              <a:gdLst/>
              <a:ahLst/>
              <a:cxnLst/>
              <a:rect l="l" t="t" r="r" b="b"/>
              <a:pathLst>
                <a:path w="6849109" h="3385185">
                  <a:moveTo>
                    <a:pt x="0" y="3384804"/>
                  </a:moveTo>
                  <a:lnTo>
                    <a:pt x="6848856" y="3384804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384804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60934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rate has 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increased significantly</a:t>
            </a:r>
            <a:r>
              <a:rPr sz="22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over  the years.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62191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EC7C30"/>
                </a:solidFill>
              </a:rPr>
              <a:t>Launch </a:t>
            </a:r>
            <a:r>
              <a:rPr spc="-5" dirty="0">
                <a:solidFill>
                  <a:srgbClr val="EC7C30"/>
                </a:solidFill>
              </a:rPr>
              <a:t>Success </a:t>
            </a:r>
            <a:r>
              <a:rPr spc="-60" dirty="0">
                <a:solidFill>
                  <a:srgbClr val="EC7C30"/>
                </a:solidFill>
              </a:rPr>
              <a:t>Yearly</a:t>
            </a:r>
            <a:r>
              <a:rPr spc="-85" dirty="0">
                <a:solidFill>
                  <a:srgbClr val="EC7C30"/>
                </a:solidFill>
              </a:rPr>
              <a:t> </a:t>
            </a:r>
            <a:r>
              <a:rPr spc="-30" dirty="0">
                <a:solidFill>
                  <a:srgbClr val="EC7C30"/>
                </a:solidFill>
              </a:rPr>
              <a:t>Trend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71059" y="1380744"/>
            <a:ext cx="6858000" cy="4578350"/>
            <a:chOff x="4671059" y="1380744"/>
            <a:chExt cx="6858000" cy="4578350"/>
          </a:xfrm>
        </p:grpSpPr>
        <p:sp>
          <p:nvSpPr>
            <p:cNvPr id="5" name="object 5"/>
            <p:cNvSpPr/>
            <p:nvPr/>
          </p:nvSpPr>
          <p:spPr>
            <a:xfrm>
              <a:off x="4680203" y="1389888"/>
              <a:ext cx="6839711" cy="45598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75631" y="1385316"/>
              <a:ext cx="6849109" cy="4569460"/>
            </a:xfrm>
            <a:custGeom>
              <a:avLst/>
              <a:gdLst/>
              <a:ahLst/>
              <a:cxnLst/>
              <a:rect l="l" t="t" r="r" b="b"/>
              <a:pathLst>
                <a:path w="6849109" h="4569460">
                  <a:moveTo>
                    <a:pt x="0" y="4568952"/>
                  </a:moveTo>
                  <a:lnTo>
                    <a:pt x="6848856" y="4568952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4568952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3982339"/>
            <a:ext cx="63296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Explanation: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There are four unique launch</a:t>
            </a:r>
            <a:r>
              <a:rPr sz="22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sites.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47771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6F2F9F"/>
                </a:solidFill>
              </a:rPr>
              <a:t>All </a:t>
            </a:r>
            <a:r>
              <a:rPr spc="-10" dirty="0">
                <a:solidFill>
                  <a:srgbClr val="6F2F9F"/>
                </a:solidFill>
              </a:rPr>
              <a:t>Launch </a:t>
            </a:r>
            <a:r>
              <a:rPr spc="-5" dirty="0">
                <a:solidFill>
                  <a:srgbClr val="6F2F9F"/>
                </a:solidFill>
              </a:rPr>
              <a:t>Site</a:t>
            </a:r>
            <a:r>
              <a:rPr spc="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Names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078735" y="2452116"/>
            <a:ext cx="1000125" cy="1466215"/>
            <a:chOff x="2078735" y="2452116"/>
            <a:chExt cx="1000125" cy="1466215"/>
          </a:xfrm>
        </p:grpSpPr>
        <p:sp>
          <p:nvSpPr>
            <p:cNvPr id="5" name="object 5"/>
            <p:cNvSpPr/>
            <p:nvPr/>
          </p:nvSpPr>
          <p:spPr>
            <a:xfrm>
              <a:off x="2087879" y="2461260"/>
              <a:ext cx="981456" cy="1447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3307" y="2456688"/>
              <a:ext cx="990600" cy="1457325"/>
            </a:xfrm>
            <a:custGeom>
              <a:avLst/>
              <a:gdLst/>
              <a:ahLst/>
              <a:cxnLst/>
              <a:rect l="l" t="t" r="r" b="b"/>
              <a:pathLst>
                <a:path w="990600" h="1457325">
                  <a:moveTo>
                    <a:pt x="0" y="1456944"/>
                  </a:moveTo>
                  <a:lnTo>
                    <a:pt x="990600" y="1456944"/>
                  </a:lnTo>
                  <a:lnTo>
                    <a:pt x="990600" y="0"/>
                  </a:lnTo>
                  <a:lnTo>
                    <a:pt x="0" y="0"/>
                  </a:lnTo>
                  <a:lnTo>
                    <a:pt x="0" y="1456944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98982" y="1229004"/>
            <a:ext cx="7560945" cy="1574165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Question: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What are the names of the unique launch</a:t>
            </a:r>
            <a:r>
              <a:rPr sz="2200" spc="1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sites?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65"/>
              </a:spcBef>
              <a:buFont typeface="Arial"/>
              <a:buChar char="•"/>
              <a:tabLst>
                <a:tab pos="240665" algn="l"/>
                <a:tab pos="241300" algn="l"/>
                <a:tab pos="1272540" algn="l"/>
              </a:tabLst>
            </a:pPr>
            <a:r>
              <a:rPr sz="3300" b="1" spc="-15" baseline="1262" dirty="0">
                <a:solidFill>
                  <a:srgbClr val="0A48CA"/>
                </a:solidFill>
                <a:latin typeface="Arial"/>
                <a:cs typeface="Arial"/>
              </a:rPr>
              <a:t>Query:	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SELECT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DISTINCT </a:t>
            </a:r>
            <a:r>
              <a:rPr sz="1400" spc="-5" dirty="0">
                <a:latin typeface="Arial"/>
                <a:cs typeface="Arial"/>
              </a:rPr>
              <a:t>LAUNCH_SITE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FROM</a:t>
            </a:r>
            <a:r>
              <a:rPr sz="1400" spc="-8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SPACEXDATASET;</a:t>
            </a:r>
            <a:endParaRPr sz="1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777303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35" dirty="0">
                <a:solidFill>
                  <a:srgbClr val="0A48CA"/>
                </a:solidFill>
                <a:latin typeface="Arial"/>
                <a:cs typeface="Arial"/>
              </a:rPr>
              <a:t>Task: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Find 5 records with launch sites that begin with</a:t>
            </a:r>
            <a:r>
              <a:rPr sz="2200" spc="2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`CCA`.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175021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3982339"/>
            <a:ext cx="101790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Explanation: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This is a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fairly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straightforward sampling mechanism used to gain a  sense of the data contained in the database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table.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87928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6F2F9F"/>
                </a:solidFill>
              </a:rPr>
              <a:t>Launch </a:t>
            </a:r>
            <a:r>
              <a:rPr spc="-5" dirty="0">
                <a:solidFill>
                  <a:srgbClr val="6F2F9F"/>
                </a:solidFill>
              </a:rPr>
              <a:t>Site Names That </a:t>
            </a:r>
            <a:r>
              <a:rPr spc="-10" dirty="0">
                <a:solidFill>
                  <a:srgbClr val="6F2F9F"/>
                </a:solidFill>
              </a:rPr>
              <a:t>Begin </a:t>
            </a:r>
            <a:r>
              <a:rPr spc="-5" dirty="0">
                <a:solidFill>
                  <a:srgbClr val="6F2F9F"/>
                </a:solidFill>
              </a:rPr>
              <a:t>with</a:t>
            </a:r>
            <a:r>
              <a:rPr spc="80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'CCA'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078735" y="2476500"/>
            <a:ext cx="9364980" cy="1335405"/>
            <a:chOff x="2078735" y="2476500"/>
            <a:chExt cx="9364980" cy="1335405"/>
          </a:xfrm>
        </p:grpSpPr>
        <p:sp>
          <p:nvSpPr>
            <p:cNvPr id="7" name="object 7"/>
            <p:cNvSpPr/>
            <p:nvPr/>
          </p:nvSpPr>
          <p:spPr>
            <a:xfrm>
              <a:off x="2087879" y="2485644"/>
              <a:ext cx="9346692" cy="13167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83307" y="2481072"/>
              <a:ext cx="9356090" cy="1325880"/>
            </a:xfrm>
            <a:custGeom>
              <a:avLst/>
              <a:gdLst/>
              <a:ahLst/>
              <a:cxnLst/>
              <a:rect l="l" t="t" r="r" b="b"/>
              <a:pathLst>
                <a:path w="9356090" h="1325879">
                  <a:moveTo>
                    <a:pt x="0" y="1325879"/>
                  </a:moveTo>
                  <a:lnTo>
                    <a:pt x="9355836" y="1325879"/>
                  </a:lnTo>
                  <a:lnTo>
                    <a:pt x="9355836" y="0"/>
                  </a:lnTo>
                  <a:lnTo>
                    <a:pt x="0" y="0"/>
                  </a:lnTo>
                  <a:lnTo>
                    <a:pt x="0" y="1325879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59051" y="2005076"/>
            <a:ext cx="63976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SELECT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*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FROM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SPACEXDATASET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WHERE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launch_site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LIKE </a:t>
            </a:r>
            <a:r>
              <a:rPr sz="1400" spc="-5" dirty="0">
                <a:solidFill>
                  <a:srgbClr val="DA4646"/>
                </a:solidFill>
                <a:latin typeface="Arial"/>
                <a:cs typeface="Arial"/>
              </a:rPr>
              <a:t>'CCA%'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LIMIT</a:t>
            </a:r>
            <a:r>
              <a:rPr sz="1400" spc="-17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5;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87903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Question: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What is the total payload carried by boosters from</a:t>
            </a:r>
            <a:r>
              <a:rPr sz="2200" spc="2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NASA?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175021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3468751"/>
            <a:ext cx="97339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Explanation: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total payload carried by boosters from NASA is 48,213</a:t>
            </a:r>
            <a:r>
              <a:rPr sz="2200" spc="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kg.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41014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>
                <a:solidFill>
                  <a:srgbClr val="6F2F9F"/>
                </a:solidFill>
              </a:rPr>
              <a:t>Total </a:t>
            </a:r>
            <a:r>
              <a:rPr spc="-5" dirty="0">
                <a:solidFill>
                  <a:srgbClr val="6F2F9F"/>
                </a:solidFill>
              </a:rPr>
              <a:t>Payload</a:t>
            </a:r>
            <a:r>
              <a:rPr spc="5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Mass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9051" y="1981962"/>
            <a:ext cx="923798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2488565" algn="l"/>
              </a:tabLst>
            </a:pP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SELECT</a:t>
            </a:r>
            <a:r>
              <a:rPr sz="14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sum(payload_mass</a:t>
            </a:r>
            <a:r>
              <a:rPr sz="1400" u="sng" spc="-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	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kg_)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AS </a:t>
            </a:r>
            <a:r>
              <a:rPr sz="1400" spc="-30" dirty="0">
                <a:solidFill>
                  <a:srgbClr val="DA4646"/>
                </a:solidFill>
                <a:latin typeface="Arial"/>
                <a:cs typeface="Arial"/>
              </a:rPr>
              <a:t>"Total </a:t>
            </a:r>
            <a:r>
              <a:rPr sz="1400" spc="-5" dirty="0">
                <a:solidFill>
                  <a:srgbClr val="DA4646"/>
                </a:solidFill>
                <a:latin typeface="Arial"/>
                <a:cs typeface="Arial"/>
              </a:rPr>
              <a:t>Payload Mass </a:t>
            </a:r>
            <a:r>
              <a:rPr sz="1400" dirty="0">
                <a:solidFill>
                  <a:srgbClr val="DA4646"/>
                </a:solidFill>
                <a:latin typeface="Arial"/>
                <a:cs typeface="Arial"/>
              </a:rPr>
              <a:t>(kg)"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FROM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SPACEXDATASET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WHERE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customer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LIKE  </a:t>
            </a:r>
            <a:r>
              <a:rPr sz="1400" dirty="0">
                <a:solidFill>
                  <a:srgbClr val="DA4646"/>
                </a:solidFill>
                <a:latin typeface="Arial"/>
                <a:cs typeface="Arial"/>
              </a:rPr>
              <a:t>'%NASA</a:t>
            </a:r>
            <a:r>
              <a:rPr sz="1400" spc="-75" dirty="0">
                <a:solidFill>
                  <a:srgbClr val="DA464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DA4646"/>
                </a:solidFill>
                <a:latin typeface="Arial"/>
                <a:cs typeface="Arial"/>
              </a:rPr>
              <a:t>(CRS)%'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78735" y="2563367"/>
            <a:ext cx="1562100" cy="589915"/>
            <a:chOff x="2078735" y="2563367"/>
            <a:chExt cx="1562100" cy="589915"/>
          </a:xfrm>
        </p:grpSpPr>
        <p:sp>
          <p:nvSpPr>
            <p:cNvPr id="8" name="object 8"/>
            <p:cNvSpPr/>
            <p:nvPr/>
          </p:nvSpPr>
          <p:spPr>
            <a:xfrm>
              <a:off x="2087879" y="2572511"/>
              <a:ext cx="1543812" cy="571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83307" y="2567939"/>
              <a:ext cx="1553210" cy="581025"/>
            </a:xfrm>
            <a:custGeom>
              <a:avLst/>
              <a:gdLst/>
              <a:ahLst/>
              <a:cxnLst/>
              <a:rect l="l" t="t" r="r" b="b"/>
              <a:pathLst>
                <a:path w="1553210" h="581025">
                  <a:moveTo>
                    <a:pt x="0" y="580643"/>
                  </a:moveTo>
                  <a:lnTo>
                    <a:pt x="1552956" y="580643"/>
                  </a:lnTo>
                  <a:lnTo>
                    <a:pt x="1552956" y="0"/>
                  </a:lnTo>
                  <a:lnTo>
                    <a:pt x="0" y="0"/>
                  </a:lnTo>
                  <a:lnTo>
                    <a:pt x="0" y="580643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75021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3468751"/>
            <a:ext cx="1035050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Explanation: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The average payload mass carried by booster version F9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v1.1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is </a:t>
            </a:r>
            <a:r>
              <a:rPr sz="2000" spc="-5" dirty="0">
                <a:solidFill>
                  <a:srgbClr val="292929"/>
                </a:solidFill>
                <a:latin typeface="Arial"/>
                <a:cs typeface="Arial"/>
              </a:rPr>
              <a:t>2,928</a:t>
            </a:r>
            <a:r>
              <a:rPr sz="2000" spc="-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92929"/>
                </a:solidFill>
                <a:latin typeface="Arial"/>
                <a:cs typeface="Arial"/>
              </a:rPr>
              <a:t>kg.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717613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>
                <a:solidFill>
                  <a:srgbClr val="6F2F9F"/>
                </a:solidFill>
              </a:rPr>
              <a:t>Average </a:t>
            </a:r>
            <a:r>
              <a:rPr spc="-5" dirty="0">
                <a:solidFill>
                  <a:srgbClr val="6F2F9F"/>
                </a:solidFill>
              </a:rPr>
              <a:t>Payload Mass by F9</a:t>
            </a:r>
            <a:r>
              <a:rPr spc="60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v1.1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8982" y="1415287"/>
            <a:ext cx="10394315" cy="750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Question: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What is the average payload mass carried by booster version F9</a:t>
            </a:r>
            <a:r>
              <a:rPr sz="2200" spc="3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v1.1?</a:t>
            </a:r>
            <a:endParaRPr sz="2200">
              <a:latin typeface="Arial"/>
              <a:cs typeface="Arial"/>
            </a:endParaRPr>
          </a:p>
          <a:p>
            <a:pPr marL="1272540">
              <a:lnSpc>
                <a:spcPct val="100000"/>
              </a:lnSpc>
              <a:spcBef>
                <a:spcPts val="1395"/>
              </a:spcBef>
              <a:tabLst>
                <a:tab pos="3749040" algn="l"/>
                <a:tab pos="6073140" algn="l"/>
              </a:tabLst>
            </a:pP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SELECT</a:t>
            </a:r>
            <a:r>
              <a:rPr sz="14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sum(payload_mass</a:t>
            </a:r>
            <a:r>
              <a:rPr sz="1400" u="sng" spc="-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	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kg_)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/</a:t>
            </a:r>
            <a:r>
              <a:rPr sz="14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count(payload_mass</a:t>
            </a:r>
            <a:r>
              <a:rPr sz="1400" u="sng" spc="-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	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kg_)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AS </a:t>
            </a:r>
            <a:r>
              <a:rPr sz="1400" spc="-10" dirty="0">
                <a:solidFill>
                  <a:srgbClr val="DA4646"/>
                </a:solidFill>
                <a:latin typeface="Arial"/>
                <a:cs typeface="Arial"/>
              </a:rPr>
              <a:t>“Average </a:t>
            </a:r>
            <a:r>
              <a:rPr sz="1400" spc="-5" dirty="0">
                <a:solidFill>
                  <a:srgbClr val="DA4646"/>
                </a:solidFill>
                <a:latin typeface="Arial"/>
                <a:cs typeface="Arial"/>
              </a:rPr>
              <a:t>Payload Mass </a:t>
            </a:r>
            <a:r>
              <a:rPr sz="1400" dirty="0">
                <a:solidFill>
                  <a:srgbClr val="DA4646"/>
                </a:solidFill>
                <a:latin typeface="Arial"/>
                <a:cs typeface="Arial"/>
              </a:rPr>
              <a:t>(kg)"</a:t>
            </a:r>
            <a:r>
              <a:rPr sz="1400" spc="-165" dirty="0">
                <a:solidFill>
                  <a:srgbClr val="DA464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9051" y="2139823"/>
            <a:ext cx="47421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SPACEXDATASET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WHERE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booster_version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LIKE </a:t>
            </a:r>
            <a:r>
              <a:rPr sz="1400" spc="-5" dirty="0">
                <a:solidFill>
                  <a:srgbClr val="DA4646"/>
                </a:solidFill>
                <a:latin typeface="Arial"/>
                <a:cs typeface="Arial"/>
              </a:rPr>
              <a:t>'F9</a:t>
            </a:r>
            <a:r>
              <a:rPr sz="1400" spc="-120" dirty="0">
                <a:solidFill>
                  <a:srgbClr val="DA464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DA4646"/>
                </a:solidFill>
                <a:latin typeface="Arial"/>
                <a:cs typeface="Arial"/>
              </a:rPr>
              <a:t>v1.1'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78735" y="2551176"/>
            <a:ext cx="1762125" cy="570230"/>
            <a:chOff x="2078735" y="2551176"/>
            <a:chExt cx="1762125" cy="570230"/>
          </a:xfrm>
        </p:grpSpPr>
        <p:sp>
          <p:nvSpPr>
            <p:cNvPr id="8" name="object 8"/>
            <p:cNvSpPr/>
            <p:nvPr/>
          </p:nvSpPr>
          <p:spPr>
            <a:xfrm>
              <a:off x="2087879" y="2560320"/>
              <a:ext cx="1743456" cy="5516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83307" y="2555748"/>
              <a:ext cx="1752600" cy="561340"/>
            </a:xfrm>
            <a:custGeom>
              <a:avLst/>
              <a:gdLst/>
              <a:ahLst/>
              <a:cxnLst/>
              <a:rect l="l" t="t" r="r" b="b"/>
              <a:pathLst>
                <a:path w="1752600" h="561339">
                  <a:moveTo>
                    <a:pt x="0" y="560831"/>
                  </a:moveTo>
                  <a:lnTo>
                    <a:pt x="1752599" y="560831"/>
                  </a:lnTo>
                  <a:lnTo>
                    <a:pt x="1752599" y="0"/>
                  </a:lnTo>
                  <a:lnTo>
                    <a:pt x="0" y="0"/>
                  </a:lnTo>
                  <a:lnTo>
                    <a:pt x="0" y="560831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102711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Question: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On which date did the first successful landing outcome on ground</a:t>
            </a:r>
            <a:r>
              <a:rPr sz="2200" spc="3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pad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occur?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208549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3804030"/>
            <a:ext cx="99631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Explanation: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first successful landing outcome on ground pad occurred on  December 22,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2015.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79711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6F2F9F"/>
                </a:solidFill>
              </a:rPr>
              <a:t>First Successful Ground Landing</a:t>
            </a:r>
            <a:r>
              <a:rPr spc="10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Date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078735" y="2845307"/>
            <a:ext cx="2476500" cy="570230"/>
            <a:chOff x="2078735" y="2845307"/>
            <a:chExt cx="2476500" cy="570230"/>
          </a:xfrm>
        </p:grpSpPr>
        <p:sp>
          <p:nvSpPr>
            <p:cNvPr id="7" name="object 7"/>
            <p:cNvSpPr/>
            <p:nvPr/>
          </p:nvSpPr>
          <p:spPr>
            <a:xfrm>
              <a:off x="2087879" y="2854451"/>
              <a:ext cx="2458212" cy="5516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83307" y="2849879"/>
              <a:ext cx="2467610" cy="561340"/>
            </a:xfrm>
            <a:custGeom>
              <a:avLst/>
              <a:gdLst/>
              <a:ahLst/>
              <a:cxnLst/>
              <a:rect l="l" t="t" r="r" b="b"/>
              <a:pathLst>
                <a:path w="2467610" h="561339">
                  <a:moveTo>
                    <a:pt x="0" y="560832"/>
                  </a:moveTo>
                  <a:lnTo>
                    <a:pt x="2467356" y="560832"/>
                  </a:lnTo>
                  <a:lnTo>
                    <a:pt x="2467356" y="0"/>
                  </a:lnTo>
                  <a:lnTo>
                    <a:pt x="0" y="0"/>
                  </a:lnTo>
                  <a:lnTo>
                    <a:pt x="0" y="560832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59051" y="2294889"/>
            <a:ext cx="954595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8851265" algn="l"/>
              </a:tabLst>
            </a:pP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SELE</a:t>
            </a:r>
            <a:r>
              <a:rPr sz="1400" spc="-10" dirty="0">
                <a:solidFill>
                  <a:srgbClr val="009900"/>
                </a:solidFill>
                <a:latin typeface="Arial"/>
                <a:cs typeface="Arial"/>
              </a:rPr>
              <a:t>C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T</a:t>
            </a:r>
            <a:r>
              <a:rPr sz="14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in(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D</a:t>
            </a:r>
            <a:r>
              <a:rPr sz="1400" spc="-11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E)</a:t>
            </a:r>
            <a:r>
              <a:rPr sz="1400" spc="-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A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S</a:t>
            </a:r>
            <a:r>
              <a:rPr sz="1400" spc="-1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DA4646"/>
                </a:solidFill>
                <a:latin typeface="Arial"/>
                <a:cs typeface="Arial"/>
              </a:rPr>
              <a:t>"</a:t>
            </a:r>
            <a:r>
              <a:rPr sz="1400" spc="-10" dirty="0">
                <a:solidFill>
                  <a:srgbClr val="DA4646"/>
                </a:solidFill>
                <a:latin typeface="Arial"/>
                <a:cs typeface="Arial"/>
              </a:rPr>
              <a:t>F</a:t>
            </a:r>
            <a:r>
              <a:rPr sz="1400" dirty="0">
                <a:solidFill>
                  <a:srgbClr val="DA4646"/>
                </a:solidFill>
                <a:latin typeface="Arial"/>
                <a:cs typeface="Arial"/>
              </a:rPr>
              <a:t>ir</a:t>
            </a:r>
            <a:r>
              <a:rPr sz="1400" spc="5" dirty="0">
                <a:solidFill>
                  <a:srgbClr val="DA4646"/>
                </a:solidFill>
                <a:latin typeface="Arial"/>
                <a:cs typeface="Arial"/>
              </a:rPr>
              <a:t>s</a:t>
            </a:r>
            <a:r>
              <a:rPr sz="1400" dirty="0">
                <a:solidFill>
                  <a:srgbClr val="DA4646"/>
                </a:solidFill>
                <a:latin typeface="Arial"/>
                <a:cs typeface="Arial"/>
              </a:rPr>
              <a:t>t</a:t>
            </a:r>
            <a:r>
              <a:rPr sz="1400" spc="-30" dirty="0">
                <a:solidFill>
                  <a:srgbClr val="DA46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DA4646"/>
                </a:solidFill>
                <a:latin typeface="Arial"/>
                <a:cs typeface="Arial"/>
              </a:rPr>
              <a:t>Success</a:t>
            </a:r>
            <a:r>
              <a:rPr sz="1400" spc="-10" dirty="0">
                <a:solidFill>
                  <a:srgbClr val="DA4646"/>
                </a:solidFill>
                <a:latin typeface="Arial"/>
                <a:cs typeface="Arial"/>
              </a:rPr>
              <a:t>f</a:t>
            </a:r>
            <a:r>
              <a:rPr sz="1400" dirty="0">
                <a:solidFill>
                  <a:srgbClr val="DA4646"/>
                </a:solidFill>
                <a:latin typeface="Arial"/>
                <a:cs typeface="Arial"/>
              </a:rPr>
              <a:t>ul</a:t>
            </a:r>
            <a:r>
              <a:rPr sz="1400" spc="-45" dirty="0">
                <a:solidFill>
                  <a:srgbClr val="DA46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DA4646"/>
                </a:solidFill>
                <a:latin typeface="Arial"/>
                <a:cs typeface="Arial"/>
              </a:rPr>
              <a:t>Landing</a:t>
            </a:r>
            <a:r>
              <a:rPr sz="1400" spc="-35" dirty="0">
                <a:solidFill>
                  <a:srgbClr val="DA4646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DA4646"/>
                </a:solidFill>
                <a:latin typeface="Arial"/>
                <a:cs typeface="Arial"/>
              </a:rPr>
              <a:t>Outco</a:t>
            </a:r>
            <a:r>
              <a:rPr sz="1400" spc="-10" dirty="0">
                <a:solidFill>
                  <a:srgbClr val="DA4646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DA4646"/>
                </a:solidFill>
                <a:latin typeface="Arial"/>
                <a:cs typeface="Arial"/>
              </a:rPr>
              <a:t>e</a:t>
            </a:r>
            <a:r>
              <a:rPr sz="1400" spc="-45" dirty="0">
                <a:solidFill>
                  <a:srgbClr val="DA46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DA4646"/>
                </a:solidFill>
                <a:latin typeface="Arial"/>
                <a:cs typeface="Arial"/>
              </a:rPr>
              <a:t>D</a:t>
            </a:r>
            <a:r>
              <a:rPr sz="1400" dirty="0">
                <a:solidFill>
                  <a:srgbClr val="DA4646"/>
                </a:solidFill>
                <a:latin typeface="Arial"/>
                <a:cs typeface="Arial"/>
              </a:rPr>
              <a:t>ate"</a:t>
            </a:r>
            <a:r>
              <a:rPr sz="1400" spc="5" dirty="0">
                <a:solidFill>
                  <a:srgbClr val="DA4646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009900"/>
                </a:solidFill>
                <a:latin typeface="Arial"/>
                <a:cs typeface="Arial"/>
              </a:rPr>
              <a:t>FR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OM</a:t>
            </a:r>
            <a:r>
              <a:rPr sz="14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S</a:t>
            </a:r>
            <a:r>
              <a:rPr sz="1400" spc="-110" dirty="0">
                <a:solidFill>
                  <a:srgbClr val="292929"/>
                </a:solidFill>
                <a:latin typeface="Arial"/>
                <a:cs typeface="Arial"/>
              </a:rPr>
              <a:t>P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C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E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X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D</a:t>
            </a:r>
            <a:r>
              <a:rPr sz="1400" spc="-110" dirty="0">
                <a:solidFill>
                  <a:srgbClr val="292929"/>
                </a:solidFill>
                <a:latin typeface="Arial"/>
                <a:cs typeface="Arial"/>
              </a:rPr>
              <a:t>A</a:t>
            </a:r>
            <a:r>
              <a:rPr sz="1400" spc="-114" dirty="0">
                <a:solidFill>
                  <a:srgbClr val="292929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ASET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15" dirty="0">
                <a:solidFill>
                  <a:srgbClr val="009900"/>
                </a:solidFill>
                <a:latin typeface="Arial"/>
                <a:cs typeface="Arial"/>
              </a:rPr>
              <a:t>W</a:t>
            </a:r>
            <a:r>
              <a:rPr sz="1400" spc="-10" dirty="0">
                <a:solidFill>
                  <a:srgbClr val="009900"/>
                </a:solidFill>
                <a:latin typeface="Arial"/>
                <a:cs typeface="Arial"/>
              </a:rPr>
              <a:t>H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E</a:t>
            </a:r>
            <a:r>
              <a:rPr sz="1400" spc="-10" dirty="0">
                <a:solidFill>
                  <a:srgbClr val="009900"/>
                </a:solidFill>
                <a:latin typeface="Arial"/>
                <a:cs typeface="Arial"/>
              </a:rPr>
              <a:t>R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E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landin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	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ou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tc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o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m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e 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LIKE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‘</a:t>
            </a:r>
            <a:r>
              <a:rPr sz="1400" dirty="0">
                <a:solidFill>
                  <a:srgbClr val="DA4646"/>
                </a:solidFill>
                <a:latin typeface="Arial"/>
                <a:cs typeface="Arial"/>
              </a:rPr>
              <a:t>Success (ground</a:t>
            </a:r>
            <a:r>
              <a:rPr sz="1400" spc="-90" dirty="0">
                <a:solidFill>
                  <a:srgbClr val="DA464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DA4646"/>
                </a:solidFill>
                <a:latin typeface="Arial"/>
                <a:cs typeface="Arial"/>
              </a:rPr>
              <a:t>pad)'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104521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Question: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What are the names of the boosters which have successfully landed</a:t>
            </a:r>
            <a:r>
              <a:rPr sz="2200" spc="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on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drone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ship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and had a payload mass greater than 4000 but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less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than</a:t>
            </a:r>
            <a:r>
              <a:rPr sz="2200" spc="19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6000?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208549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4317619"/>
            <a:ext cx="1013523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Explanation: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four booster versions that have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successfully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landed on drone  ship with a payload mass greater than 4,000 kg but less than 6,000 kg are listed  above.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549910"/>
            <a:ext cx="98259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6F2F9F"/>
                </a:solidFill>
              </a:rPr>
              <a:t>Successful Drone Ship Landing with Payload between 4000 and</a:t>
            </a:r>
            <a:r>
              <a:rPr sz="2500" spc="55" dirty="0">
                <a:solidFill>
                  <a:srgbClr val="6F2F9F"/>
                </a:solidFill>
              </a:rPr>
              <a:t> </a:t>
            </a:r>
            <a:r>
              <a:rPr sz="2500" spc="-5" dirty="0">
                <a:solidFill>
                  <a:srgbClr val="6F2F9F"/>
                </a:solidFill>
              </a:rPr>
              <a:t>6000</a:t>
            </a:r>
            <a:endParaRPr sz="2500"/>
          </a:p>
        </p:txBody>
      </p:sp>
      <p:grpSp>
        <p:nvGrpSpPr>
          <p:cNvPr id="6" name="object 6"/>
          <p:cNvGrpSpPr/>
          <p:nvPr/>
        </p:nvGrpSpPr>
        <p:grpSpPr>
          <a:xfrm>
            <a:off x="2078735" y="2804160"/>
            <a:ext cx="1152525" cy="1371600"/>
            <a:chOff x="2078735" y="2804160"/>
            <a:chExt cx="1152525" cy="1371600"/>
          </a:xfrm>
        </p:grpSpPr>
        <p:sp>
          <p:nvSpPr>
            <p:cNvPr id="7" name="object 7"/>
            <p:cNvSpPr/>
            <p:nvPr/>
          </p:nvSpPr>
          <p:spPr>
            <a:xfrm>
              <a:off x="2087879" y="2813304"/>
              <a:ext cx="1133856" cy="1353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83307" y="2808732"/>
              <a:ext cx="1143000" cy="1362710"/>
            </a:xfrm>
            <a:custGeom>
              <a:avLst/>
              <a:gdLst/>
              <a:ahLst/>
              <a:cxnLst/>
              <a:rect l="l" t="t" r="r" b="b"/>
              <a:pathLst>
                <a:path w="1143000" h="1362710">
                  <a:moveTo>
                    <a:pt x="0" y="1362456"/>
                  </a:moveTo>
                  <a:lnTo>
                    <a:pt x="1143000" y="1362456"/>
                  </a:lnTo>
                  <a:lnTo>
                    <a:pt x="1143000" y="0"/>
                  </a:lnTo>
                  <a:lnTo>
                    <a:pt x="0" y="0"/>
                  </a:lnTo>
                  <a:lnTo>
                    <a:pt x="0" y="1362456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59051" y="2285492"/>
            <a:ext cx="95027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356360" algn="l"/>
                <a:tab pos="6534150" algn="l"/>
              </a:tabLst>
            </a:pP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SELECT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DISTINCT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booster_version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FROM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SPACEXDATASET</a:t>
            </a:r>
            <a:r>
              <a:rPr sz="1400" spc="-5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WHERE</a:t>
            </a:r>
            <a:r>
              <a:rPr sz="1400" spc="1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	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= </a:t>
            </a:r>
            <a:r>
              <a:rPr sz="1400" dirty="0">
                <a:solidFill>
                  <a:srgbClr val="DA4646"/>
                </a:solidFill>
                <a:latin typeface="Arial"/>
                <a:cs typeface="Arial"/>
              </a:rPr>
              <a:t>'Success (drone ship)'</a:t>
            </a:r>
            <a:r>
              <a:rPr sz="1400" spc="-175" dirty="0">
                <a:solidFill>
                  <a:srgbClr val="DA4646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and 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payload_mass</a:t>
            </a:r>
            <a:r>
              <a:rPr sz="1400" u="sng" spc="-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	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kg_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BETWEEN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4000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and</a:t>
            </a:r>
            <a:r>
              <a:rPr sz="1400" spc="-10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6000;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2017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Executive</a:t>
            </a:r>
            <a:r>
              <a:rPr spc="-40" dirty="0"/>
              <a:t> </a:t>
            </a:r>
            <a:r>
              <a:rPr spc="-5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15751" y="6107681"/>
            <a:ext cx="1892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3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1415287"/>
            <a:ext cx="10502265" cy="4782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Summary of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methodologies</a:t>
            </a:r>
            <a:endParaRPr sz="2200">
              <a:latin typeface="Arial"/>
              <a:cs typeface="Arial"/>
            </a:endParaRPr>
          </a:p>
          <a:p>
            <a:pPr marL="697865" marR="132080" lvl="1" indent="-228600" algn="just">
              <a:lnSpc>
                <a:spcPct val="100000"/>
              </a:lnSpc>
              <a:spcBef>
                <a:spcPts val="1420"/>
              </a:spcBef>
              <a:buChar char="•"/>
              <a:tabLst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collected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from 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public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and publically available data on Wikipedia. Data 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wrangling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included extracting launch outcome information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serve as the dependent variable in  the Machine Learning</a:t>
            </a:r>
            <a:r>
              <a:rPr sz="18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models.</a:t>
            </a:r>
            <a:endParaRPr sz="1800">
              <a:latin typeface="Arial"/>
              <a:cs typeface="Arial"/>
            </a:endParaRPr>
          </a:p>
          <a:p>
            <a:pPr marL="697865" marR="5080" lvl="1" indent="-228600" algn="just">
              <a:lnSpc>
                <a:spcPct val="100000"/>
              </a:lnSpc>
              <a:spcBef>
                <a:spcPts val="1395"/>
              </a:spcBef>
              <a:buChar char="•"/>
              <a:tabLst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SQL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queries and data visualizations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(static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plots, interactive maps, and an interactive dashboard) 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created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discover insights about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data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set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answer</a:t>
            </a:r>
            <a:r>
              <a:rPr sz="1800" spc="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questions.</a:t>
            </a:r>
            <a:endParaRPr sz="1800">
              <a:latin typeface="Arial"/>
              <a:cs typeface="Arial"/>
            </a:endParaRPr>
          </a:p>
          <a:p>
            <a:pPr marL="697865" marR="539115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Predictive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analysis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pursued using Logistic Regression,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SVM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(Support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Vector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Machine),  Decision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Tree,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and KNN (k-Nearest Neighbors) Machine Learning</a:t>
            </a:r>
            <a:r>
              <a:rPr sz="1800" spc="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models.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Summary of all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data include info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about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flight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number,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date of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launch, payload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mass, orbit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type,</a:t>
            </a:r>
            <a:r>
              <a:rPr sz="1800" spc="25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endParaRPr sz="1800">
              <a:latin typeface="Arial"/>
              <a:cs typeface="Arial"/>
            </a:endParaRPr>
          </a:p>
          <a:p>
            <a:pPr marL="69786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site,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mission outcome and other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variables.</a:t>
            </a:r>
            <a:endParaRPr sz="1800">
              <a:latin typeface="Arial"/>
              <a:cs typeface="Arial"/>
            </a:endParaRPr>
          </a:p>
          <a:p>
            <a:pPr marL="697865" marR="17145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Logistic Regression,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SVM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(Support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Vector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Machine), and KNN (k-Nearest Neighbors) all perform  equally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well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Machine Learning models on this</a:t>
            </a:r>
            <a:r>
              <a:rPr sz="1800" spc="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dataset.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75021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3468751"/>
            <a:ext cx="92684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Explanation: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There were 61 successful and 40 failed mission</a:t>
            </a:r>
            <a:r>
              <a:rPr sz="2200" spc="229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outcomes.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90473"/>
            <a:ext cx="1024572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75" dirty="0">
                <a:solidFill>
                  <a:srgbClr val="6F2F9F"/>
                </a:solidFill>
              </a:rPr>
              <a:t>Total </a:t>
            </a:r>
            <a:r>
              <a:rPr sz="3100" spc="-10" dirty="0">
                <a:solidFill>
                  <a:srgbClr val="6F2F9F"/>
                </a:solidFill>
              </a:rPr>
              <a:t>Number </a:t>
            </a:r>
            <a:r>
              <a:rPr sz="3100" spc="-5" dirty="0">
                <a:solidFill>
                  <a:srgbClr val="6F2F9F"/>
                </a:solidFill>
              </a:rPr>
              <a:t>of Successful </a:t>
            </a:r>
            <a:r>
              <a:rPr sz="3100" spc="-10" dirty="0">
                <a:solidFill>
                  <a:srgbClr val="6F2F9F"/>
                </a:solidFill>
              </a:rPr>
              <a:t>and </a:t>
            </a:r>
            <a:r>
              <a:rPr sz="3100" spc="-5" dirty="0">
                <a:solidFill>
                  <a:srgbClr val="6F2F9F"/>
                </a:solidFill>
              </a:rPr>
              <a:t>Failure Mission</a:t>
            </a:r>
            <a:r>
              <a:rPr sz="3100" spc="285" dirty="0">
                <a:solidFill>
                  <a:srgbClr val="6F2F9F"/>
                </a:solidFill>
              </a:rPr>
              <a:t> </a:t>
            </a:r>
            <a:r>
              <a:rPr sz="3100" spc="-5" dirty="0">
                <a:solidFill>
                  <a:srgbClr val="6F2F9F"/>
                </a:solidFill>
              </a:rPr>
              <a:t>Outcomes</a:t>
            </a:r>
            <a:endParaRPr sz="3100"/>
          </a:p>
        </p:txBody>
      </p:sp>
      <p:sp>
        <p:nvSpPr>
          <p:cNvPr id="5" name="object 5"/>
          <p:cNvSpPr txBox="1"/>
          <p:nvPr/>
        </p:nvSpPr>
        <p:spPr>
          <a:xfrm>
            <a:off x="798982" y="1415287"/>
            <a:ext cx="10421620" cy="732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Question: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What was the total number of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successful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and failed mission</a:t>
            </a:r>
            <a:r>
              <a:rPr sz="2200" spc="2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outcomes?</a:t>
            </a:r>
            <a:endParaRPr sz="2200">
              <a:latin typeface="Arial"/>
              <a:cs typeface="Arial"/>
            </a:endParaRPr>
          </a:p>
          <a:p>
            <a:pPr marL="1272540">
              <a:lnSpc>
                <a:spcPct val="100000"/>
              </a:lnSpc>
              <a:spcBef>
                <a:spcPts val="1250"/>
              </a:spcBef>
              <a:tabLst>
                <a:tab pos="7559675" algn="l"/>
              </a:tabLst>
            </a:pP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SELECT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SELECT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count(*)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FROM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SPACEXDATASET</a:t>
            </a:r>
            <a:r>
              <a:rPr sz="1400" spc="-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WHERE</a:t>
            </a:r>
            <a:r>
              <a:rPr sz="1400" spc="-1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lcase(landing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	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outcome)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LIKE </a:t>
            </a:r>
            <a:r>
              <a:rPr sz="1400" dirty="0">
                <a:solidFill>
                  <a:srgbClr val="DA4646"/>
                </a:solidFill>
                <a:latin typeface="Arial"/>
                <a:cs typeface="Arial"/>
              </a:rPr>
              <a:t>'%success%'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)</a:t>
            </a:r>
            <a:r>
              <a:rPr sz="1400" spc="-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9051" y="2121535"/>
            <a:ext cx="93833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651625" algn="l"/>
              </a:tabLst>
            </a:pPr>
            <a:r>
              <a:rPr sz="1400" dirty="0">
                <a:solidFill>
                  <a:srgbClr val="DA4646"/>
                </a:solidFill>
                <a:latin typeface="Arial"/>
                <a:cs typeface="Arial"/>
              </a:rPr>
              <a:t>"Success“,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count(*)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AS </a:t>
            </a:r>
            <a:r>
              <a:rPr sz="1400" dirty="0">
                <a:solidFill>
                  <a:srgbClr val="DA4646"/>
                </a:solidFill>
                <a:latin typeface="Arial"/>
                <a:cs typeface="Arial"/>
              </a:rPr>
              <a:t>"Failure"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FROM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SPACEXDATASET</a:t>
            </a:r>
            <a:r>
              <a:rPr sz="1400" spc="-1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WHERE</a:t>
            </a:r>
            <a:r>
              <a:rPr sz="1400" spc="-1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lcase(landing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	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outcome)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NOT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LIKE</a:t>
            </a:r>
            <a:r>
              <a:rPr sz="1400" spc="-1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DA4646"/>
                </a:solidFill>
                <a:latin typeface="Arial"/>
                <a:cs typeface="Arial"/>
              </a:rPr>
              <a:t>'%success%'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78735" y="2487167"/>
            <a:ext cx="1219200" cy="561340"/>
            <a:chOff x="2078735" y="2487167"/>
            <a:chExt cx="1219200" cy="561340"/>
          </a:xfrm>
        </p:grpSpPr>
        <p:sp>
          <p:nvSpPr>
            <p:cNvPr id="8" name="object 8"/>
            <p:cNvSpPr/>
            <p:nvPr/>
          </p:nvSpPr>
          <p:spPr>
            <a:xfrm>
              <a:off x="2087879" y="2496311"/>
              <a:ext cx="1200912" cy="5425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83307" y="2491739"/>
              <a:ext cx="1210310" cy="551815"/>
            </a:xfrm>
            <a:custGeom>
              <a:avLst/>
              <a:gdLst/>
              <a:ahLst/>
              <a:cxnLst/>
              <a:rect l="l" t="t" r="r" b="b"/>
              <a:pathLst>
                <a:path w="1210310" h="551814">
                  <a:moveTo>
                    <a:pt x="0" y="551688"/>
                  </a:moveTo>
                  <a:lnTo>
                    <a:pt x="1210056" y="551688"/>
                  </a:lnTo>
                  <a:lnTo>
                    <a:pt x="1210056" y="0"/>
                  </a:lnTo>
                  <a:lnTo>
                    <a:pt x="0" y="0"/>
                  </a:lnTo>
                  <a:lnTo>
                    <a:pt x="0" y="551688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208549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7551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6F2F9F"/>
                </a:solidFill>
              </a:rPr>
              <a:t>Boosters Carried Maximum</a:t>
            </a:r>
            <a:r>
              <a:rPr spc="80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Payload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98982" y="1415287"/>
            <a:ext cx="10473055" cy="1067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Question: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What were the names of the boosters which have carried the</a:t>
            </a:r>
            <a:r>
              <a:rPr sz="2200" spc="2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maximum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payload</a:t>
            </a:r>
            <a:r>
              <a:rPr sz="22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mass?</a:t>
            </a:r>
            <a:endParaRPr sz="2200">
              <a:latin typeface="Arial"/>
              <a:cs typeface="Arial"/>
            </a:endParaRPr>
          </a:p>
          <a:p>
            <a:pPr marL="1272540">
              <a:lnSpc>
                <a:spcPct val="100000"/>
              </a:lnSpc>
              <a:spcBef>
                <a:spcPts val="1245"/>
              </a:spcBef>
              <a:tabLst>
                <a:tab pos="4713605" algn="l"/>
                <a:tab pos="9225280" algn="l"/>
              </a:tabLst>
            </a:pP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SELECT</a:t>
            </a:r>
            <a:r>
              <a:rPr sz="1400" spc="-1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booster_version,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payload_mass</a:t>
            </a:r>
            <a:r>
              <a:rPr sz="1400" u="sng" spc="-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	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kg_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FROM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SPACEXDATASET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WHERE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payload_mass</a:t>
            </a:r>
            <a:r>
              <a:rPr sz="1400" u="sng" spc="-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	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kg_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=</a:t>
            </a:r>
            <a:r>
              <a:rPr sz="1400" spc="-114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(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SELECT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9051" y="2455875"/>
            <a:ext cx="43370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751330" algn="l"/>
              </a:tabLst>
            </a:pP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max(payload_mass</a:t>
            </a:r>
            <a:r>
              <a:rPr sz="1400" u="sng" spc="-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	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kg_)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FROM</a:t>
            </a:r>
            <a:r>
              <a:rPr sz="1400" spc="-8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SPACEXDATASET);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72659" y="2782061"/>
            <a:ext cx="6810375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Explanation: </a:t>
            </a:r>
            <a:r>
              <a:rPr sz="2200" spc="-5" dirty="0">
                <a:latin typeface="Arial"/>
                <a:cs typeface="Arial"/>
              </a:rPr>
              <a:t>The maximum payload mass carried </a:t>
            </a:r>
            <a:r>
              <a:rPr sz="2200" dirty="0">
                <a:latin typeface="Arial"/>
                <a:cs typeface="Arial"/>
              </a:rPr>
              <a:t>in  </a:t>
            </a:r>
            <a:r>
              <a:rPr sz="2200" spc="-5" dirty="0">
                <a:latin typeface="Arial"/>
                <a:cs typeface="Arial"/>
              </a:rPr>
              <a:t>this dataset is 15,600 kg. </a:t>
            </a:r>
            <a:r>
              <a:rPr sz="2200" spc="-25" dirty="0">
                <a:latin typeface="Arial"/>
                <a:cs typeface="Arial"/>
              </a:rPr>
              <a:t>Twelve </a:t>
            </a:r>
            <a:r>
              <a:rPr sz="2200" spc="-5" dirty="0">
                <a:latin typeface="Arial"/>
                <a:cs typeface="Arial"/>
              </a:rPr>
              <a:t>(12) separate  Falcon 9 boosters carried this amount of payload  mass.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78735" y="2820923"/>
            <a:ext cx="2371725" cy="3752215"/>
            <a:chOff x="2078735" y="2820923"/>
            <a:chExt cx="2371725" cy="3752215"/>
          </a:xfrm>
        </p:grpSpPr>
        <p:sp>
          <p:nvSpPr>
            <p:cNvPr id="8" name="object 8"/>
            <p:cNvSpPr/>
            <p:nvPr/>
          </p:nvSpPr>
          <p:spPr>
            <a:xfrm>
              <a:off x="2087879" y="2830067"/>
              <a:ext cx="2353056" cy="3733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83307" y="2825495"/>
              <a:ext cx="2362200" cy="3743325"/>
            </a:xfrm>
            <a:custGeom>
              <a:avLst/>
              <a:gdLst/>
              <a:ahLst/>
              <a:cxnLst/>
              <a:rect l="l" t="t" r="r" b="b"/>
              <a:pathLst>
                <a:path w="2362200" h="3743325">
                  <a:moveTo>
                    <a:pt x="0" y="3742944"/>
                  </a:moveTo>
                  <a:lnTo>
                    <a:pt x="2362199" y="3742944"/>
                  </a:lnTo>
                  <a:lnTo>
                    <a:pt x="2362199" y="0"/>
                  </a:lnTo>
                  <a:lnTo>
                    <a:pt x="0" y="0"/>
                  </a:lnTo>
                  <a:lnTo>
                    <a:pt x="0" y="3742944"/>
                  </a:lnTo>
                  <a:close/>
                </a:path>
              </a:pathLst>
            </a:custGeom>
            <a:ln w="914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962342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35" dirty="0">
                <a:solidFill>
                  <a:srgbClr val="0A48CA"/>
                </a:solidFill>
                <a:latin typeface="Arial"/>
                <a:cs typeface="Arial"/>
              </a:rPr>
              <a:t>Task: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List the failed landing_outcomes in drone ship, their booster</a:t>
            </a:r>
            <a:r>
              <a:rPr sz="2200" spc="2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versions,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and launch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site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names for records in year</a:t>
            </a:r>
            <a:r>
              <a:rPr sz="2200" spc="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2015.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2085492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3804030"/>
            <a:ext cx="104787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Explanation: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There were two failed landing outcomes with a drone ship in 2015.  Both launched from CCAFS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LC-40.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One occurred in January and the other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in</a:t>
            </a:r>
            <a:r>
              <a:rPr sz="2200" spc="1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April.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46253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6F2F9F"/>
                </a:solidFill>
              </a:rPr>
              <a:t>2015 </a:t>
            </a:r>
            <a:r>
              <a:rPr spc="-10" dirty="0">
                <a:solidFill>
                  <a:srgbClr val="6F2F9F"/>
                </a:solidFill>
              </a:rPr>
              <a:t>Launch</a:t>
            </a:r>
            <a:r>
              <a:rPr spc="25" dirty="0">
                <a:solidFill>
                  <a:srgbClr val="6F2F9F"/>
                </a:solidFill>
              </a:rPr>
              <a:t> </a:t>
            </a:r>
            <a:r>
              <a:rPr spc="-5" dirty="0">
                <a:solidFill>
                  <a:srgbClr val="6F2F9F"/>
                </a:solidFill>
              </a:rPr>
              <a:t>Records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59051" y="2279142"/>
            <a:ext cx="95186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498600" algn="l"/>
                <a:tab pos="4303395" algn="l"/>
              </a:tabLst>
            </a:pP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SELECT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MONTHNAME(DATE)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AS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“Month”,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400" u="sng" spc="-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	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outcome, booster_version,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launch_site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FROM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SPACEXDATASET 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WHERE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	</a:t>
            </a:r>
            <a:r>
              <a:rPr sz="1400" spc="-10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= </a:t>
            </a:r>
            <a:r>
              <a:rPr sz="1400" dirty="0">
                <a:solidFill>
                  <a:srgbClr val="DA4646"/>
                </a:solidFill>
                <a:latin typeface="Arial"/>
                <a:cs typeface="Arial"/>
              </a:rPr>
              <a:t>'Failure (drone ship)'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AND </a:t>
            </a:r>
            <a:r>
              <a:rPr sz="1400" spc="-15" dirty="0">
                <a:solidFill>
                  <a:srgbClr val="292929"/>
                </a:solidFill>
                <a:latin typeface="Arial"/>
                <a:cs typeface="Arial"/>
              </a:rPr>
              <a:t>YEAR(DATE)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=</a:t>
            </a:r>
            <a:r>
              <a:rPr sz="1400" spc="-2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2015;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78735" y="2848355"/>
            <a:ext cx="3657600" cy="838200"/>
            <a:chOff x="2078735" y="2848355"/>
            <a:chExt cx="3657600" cy="838200"/>
          </a:xfrm>
        </p:grpSpPr>
        <p:sp>
          <p:nvSpPr>
            <p:cNvPr id="8" name="object 8"/>
            <p:cNvSpPr/>
            <p:nvPr/>
          </p:nvSpPr>
          <p:spPr>
            <a:xfrm>
              <a:off x="2087879" y="2857499"/>
              <a:ext cx="3639312" cy="8199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83307" y="2852927"/>
              <a:ext cx="3648710" cy="829310"/>
            </a:xfrm>
            <a:custGeom>
              <a:avLst/>
              <a:gdLst/>
              <a:ahLst/>
              <a:cxnLst/>
              <a:rect l="l" t="t" r="r" b="b"/>
              <a:pathLst>
                <a:path w="3648710" h="829310">
                  <a:moveTo>
                    <a:pt x="0" y="829056"/>
                  </a:moveTo>
                  <a:lnTo>
                    <a:pt x="3648455" y="829056"/>
                  </a:lnTo>
                  <a:lnTo>
                    <a:pt x="3648455" y="0"/>
                  </a:lnTo>
                  <a:lnTo>
                    <a:pt x="0" y="0"/>
                  </a:lnTo>
                  <a:lnTo>
                    <a:pt x="0" y="829056"/>
                  </a:lnTo>
                  <a:close/>
                </a:path>
              </a:pathLst>
            </a:custGeom>
            <a:ln w="9143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923"/>
            <a:ext cx="105987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35" dirty="0">
                <a:solidFill>
                  <a:srgbClr val="0A48CA"/>
                </a:solidFill>
                <a:latin typeface="Arial"/>
                <a:cs typeface="Arial"/>
              </a:rPr>
              <a:t>Task: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Rank the count of landing outcomes (such as Failure (drone ship) or Success  (ground pad)) between the date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2010-06-04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and 2017-03-20, in descending</a:t>
            </a:r>
            <a:r>
              <a:rPr sz="2200" spc="2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order.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2086127"/>
            <a:ext cx="1200150" cy="105283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10" dirty="0">
                <a:solidFill>
                  <a:srgbClr val="0A48CA"/>
                </a:solidFill>
                <a:latin typeface="Arial"/>
                <a:cs typeface="Arial"/>
              </a:rPr>
              <a:t>Query: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Result: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5857747"/>
            <a:ext cx="90195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b="1" spc="-5" dirty="0">
                <a:solidFill>
                  <a:srgbClr val="0A48CA"/>
                </a:solidFill>
                <a:latin typeface="Arial"/>
                <a:cs typeface="Arial"/>
              </a:rPr>
              <a:t>Explanation: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most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common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landing outcome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was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‘not</a:t>
            </a:r>
            <a:r>
              <a:rPr sz="2200" spc="2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attempted’.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519760"/>
            <a:ext cx="9970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6F2F9F"/>
                </a:solidFill>
              </a:rPr>
              <a:t>Rank </a:t>
            </a:r>
            <a:r>
              <a:rPr sz="2800" dirty="0">
                <a:solidFill>
                  <a:srgbClr val="6F2F9F"/>
                </a:solidFill>
              </a:rPr>
              <a:t>Landing </a:t>
            </a:r>
            <a:r>
              <a:rPr sz="2800" spc="-5" dirty="0">
                <a:solidFill>
                  <a:srgbClr val="6F2F9F"/>
                </a:solidFill>
              </a:rPr>
              <a:t>Outcomes Between </a:t>
            </a:r>
            <a:r>
              <a:rPr sz="2800" dirty="0">
                <a:solidFill>
                  <a:srgbClr val="6F2F9F"/>
                </a:solidFill>
              </a:rPr>
              <a:t>2010-06-04 </a:t>
            </a:r>
            <a:r>
              <a:rPr sz="2800" spc="-5" dirty="0">
                <a:solidFill>
                  <a:srgbClr val="6F2F9F"/>
                </a:solidFill>
              </a:rPr>
              <a:t>and</a:t>
            </a:r>
            <a:r>
              <a:rPr sz="2800" spc="120" dirty="0">
                <a:solidFill>
                  <a:srgbClr val="6F2F9F"/>
                </a:solidFill>
              </a:rPr>
              <a:t> </a:t>
            </a:r>
            <a:r>
              <a:rPr sz="2800" dirty="0">
                <a:solidFill>
                  <a:srgbClr val="6F2F9F"/>
                </a:solidFill>
              </a:rPr>
              <a:t>2017-03-20</a:t>
            </a:r>
            <a:endParaRPr sz="2800"/>
          </a:p>
        </p:txBody>
      </p:sp>
      <p:grpSp>
        <p:nvGrpSpPr>
          <p:cNvPr id="6" name="object 6"/>
          <p:cNvGrpSpPr/>
          <p:nvPr/>
        </p:nvGrpSpPr>
        <p:grpSpPr>
          <a:xfrm>
            <a:off x="2078735" y="2772155"/>
            <a:ext cx="1971039" cy="2638425"/>
            <a:chOff x="2078735" y="2772155"/>
            <a:chExt cx="1971039" cy="2638425"/>
          </a:xfrm>
        </p:grpSpPr>
        <p:sp>
          <p:nvSpPr>
            <p:cNvPr id="7" name="object 7"/>
            <p:cNvSpPr/>
            <p:nvPr/>
          </p:nvSpPr>
          <p:spPr>
            <a:xfrm>
              <a:off x="2087879" y="2781299"/>
              <a:ext cx="1952244" cy="26197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83307" y="2776727"/>
              <a:ext cx="1961514" cy="2628900"/>
            </a:xfrm>
            <a:custGeom>
              <a:avLst/>
              <a:gdLst/>
              <a:ahLst/>
              <a:cxnLst/>
              <a:rect l="l" t="t" r="r" b="b"/>
              <a:pathLst>
                <a:path w="1961514" h="2628900">
                  <a:moveTo>
                    <a:pt x="0" y="2628900"/>
                  </a:moveTo>
                  <a:lnTo>
                    <a:pt x="1961388" y="2628900"/>
                  </a:lnTo>
                  <a:lnTo>
                    <a:pt x="1961388" y="0"/>
                  </a:lnTo>
                  <a:lnTo>
                    <a:pt x="0" y="0"/>
                  </a:lnTo>
                  <a:lnTo>
                    <a:pt x="0" y="2628900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059051" y="2289810"/>
            <a:ext cx="951420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1522730" algn="l"/>
                <a:tab pos="3561715" algn="l"/>
                <a:tab pos="4225290" algn="l"/>
                <a:tab pos="7190740" algn="l"/>
              </a:tabLst>
            </a:pP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SELECT</a:t>
            </a:r>
            <a:r>
              <a:rPr sz="1400" spc="-4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	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outcome,</a:t>
            </a:r>
            <a:r>
              <a:rPr sz="1400" spc="-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count(landing</a:t>
            </a:r>
            <a:r>
              <a:rPr sz="1400" u="sng" spc="-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	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outcome)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AS </a:t>
            </a:r>
            <a:r>
              <a:rPr sz="1400" dirty="0">
                <a:solidFill>
                  <a:srgbClr val="DA4646"/>
                </a:solidFill>
                <a:latin typeface="Arial"/>
                <a:cs typeface="Arial"/>
              </a:rPr>
              <a:t>"Count"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FROM </a:t>
            </a:r>
            <a:r>
              <a:rPr sz="1400" spc="-25" dirty="0">
                <a:solidFill>
                  <a:srgbClr val="292929"/>
                </a:solidFill>
                <a:latin typeface="Arial"/>
                <a:cs typeface="Arial"/>
              </a:rPr>
              <a:t>SPACEXDATASET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WHERE </a:t>
            </a:r>
            <a:r>
              <a:rPr sz="1400" spc="-30" dirty="0">
                <a:solidFill>
                  <a:srgbClr val="292929"/>
                </a:solidFill>
                <a:latin typeface="Arial"/>
                <a:cs typeface="Arial"/>
              </a:rPr>
              <a:t>DATE</a:t>
            </a:r>
            <a:r>
              <a:rPr sz="1400" spc="-1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BETWEEN  </a:t>
            </a:r>
            <a:r>
              <a:rPr sz="1400" spc="-5" dirty="0">
                <a:solidFill>
                  <a:srgbClr val="DA4646"/>
                </a:solidFill>
                <a:latin typeface="Arial"/>
                <a:cs typeface="Arial"/>
              </a:rPr>
              <a:t>'2010-06-04'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AND </a:t>
            </a:r>
            <a:r>
              <a:rPr sz="1400" spc="-5" dirty="0">
                <a:solidFill>
                  <a:srgbClr val="DA4646"/>
                </a:solidFill>
                <a:latin typeface="Arial"/>
                <a:cs typeface="Arial"/>
              </a:rPr>
              <a:t>'2017-03-20'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GROUP</a:t>
            </a:r>
            <a:r>
              <a:rPr sz="1400" spc="-10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BY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landing</a:t>
            </a:r>
            <a:r>
              <a:rPr sz="14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	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outcome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ORDER</a:t>
            </a:r>
            <a:r>
              <a:rPr sz="1400" spc="5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9900"/>
                </a:solidFill>
                <a:latin typeface="Arial"/>
                <a:cs typeface="Arial"/>
              </a:rPr>
              <a:t>BY</a:t>
            </a:r>
            <a:r>
              <a:rPr sz="1400" spc="-20" dirty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count(landing</a:t>
            </a:r>
            <a:r>
              <a:rPr sz="1400" u="sng" spc="-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	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outcome)</a:t>
            </a:r>
            <a:r>
              <a:rPr sz="14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9900"/>
                </a:solidFill>
                <a:latin typeface="Arial"/>
                <a:cs typeface="Arial"/>
              </a:rPr>
              <a:t>DESC</a:t>
            </a:r>
            <a:r>
              <a:rPr sz="1400" spc="-5" dirty="0">
                <a:solidFill>
                  <a:srgbClr val="292929"/>
                </a:solidFill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7239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6188075" cy="3673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VAFB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SLC-4E (California,</a:t>
            </a:r>
            <a:r>
              <a:rPr sz="2200" spc="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USA)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415"/>
              </a:spcBef>
              <a:buChar char="•"/>
              <a:tabLst>
                <a:tab pos="697865" algn="l"/>
                <a:tab pos="698500" algn="l"/>
              </a:tabLst>
            </a:pPr>
            <a:r>
              <a:rPr sz="1600" spc="-15" dirty="0">
                <a:solidFill>
                  <a:srgbClr val="292929"/>
                </a:solidFill>
                <a:latin typeface="Arial"/>
                <a:cs typeface="Arial"/>
              </a:rPr>
              <a:t>Vandenberg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Air Force Base Space Launch Complex</a:t>
            </a:r>
            <a:r>
              <a:rPr sz="160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Arial"/>
                <a:cs typeface="Arial"/>
              </a:rPr>
              <a:t>4E</a:t>
            </a:r>
            <a:endParaRPr sz="16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KSC LC-39A (Florida,</a:t>
            </a:r>
            <a:r>
              <a:rPr sz="2200" spc="-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USA)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Kennedy Space Center Launch Complex</a:t>
            </a:r>
            <a:r>
              <a:rPr sz="18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39A</a:t>
            </a:r>
            <a:endParaRPr sz="1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CCAFS LC-40 (Florida,</a:t>
            </a:r>
            <a:r>
              <a:rPr sz="2200" spc="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USA)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3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Carlito"/>
                <a:cs typeface="Carlito"/>
              </a:rPr>
              <a:t>Cape </a:t>
            </a:r>
            <a:r>
              <a:rPr sz="1800" spc="-10" dirty="0">
                <a:latin typeface="Carlito"/>
                <a:cs typeface="Carlito"/>
              </a:rPr>
              <a:t>Canaveral </a:t>
            </a:r>
            <a:r>
              <a:rPr sz="1800" dirty="0">
                <a:latin typeface="Carlito"/>
                <a:cs typeface="Carlito"/>
              </a:rPr>
              <a:t>Air </a:t>
            </a:r>
            <a:r>
              <a:rPr sz="1800" spc="-15" dirty="0">
                <a:latin typeface="Carlito"/>
                <a:cs typeface="Carlito"/>
              </a:rPr>
              <a:t>Force </a:t>
            </a:r>
            <a:r>
              <a:rPr sz="1800" spc="-10" dirty="0">
                <a:latin typeface="Carlito"/>
                <a:cs typeface="Carlito"/>
              </a:rPr>
              <a:t>Station </a:t>
            </a:r>
            <a:r>
              <a:rPr sz="1800" spc="-5" dirty="0">
                <a:latin typeface="Carlito"/>
                <a:cs typeface="Carlito"/>
              </a:rPr>
              <a:t>Launch </a:t>
            </a:r>
            <a:r>
              <a:rPr sz="1800" spc="-10" dirty="0">
                <a:latin typeface="Carlito"/>
                <a:cs typeface="Carlito"/>
              </a:rPr>
              <a:t>Complex</a:t>
            </a:r>
            <a:r>
              <a:rPr sz="1800" spc="60" dirty="0">
                <a:latin typeface="Carlito"/>
                <a:cs typeface="Carlito"/>
              </a:rPr>
              <a:t> </a:t>
            </a:r>
            <a:r>
              <a:rPr sz="1800" dirty="0">
                <a:latin typeface="Carlito"/>
                <a:cs typeface="Carlito"/>
              </a:rPr>
              <a:t>40</a:t>
            </a:r>
            <a:endParaRPr sz="1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43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CCAFS SLC-40 (Florida,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USA)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36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latin typeface="Carlito"/>
                <a:cs typeface="Carlito"/>
              </a:rPr>
              <a:t>Cape </a:t>
            </a:r>
            <a:r>
              <a:rPr sz="1800" spc="-10" dirty="0">
                <a:latin typeface="Carlito"/>
                <a:cs typeface="Carlito"/>
              </a:rPr>
              <a:t>Canaveral </a:t>
            </a:r>
            <a:r>
              <a:rPr sz="1800" dirty="0">
                <a:latin typeface="Carlito"/>
                <a:cs typeface="Carlito"/>
              </a:rPr>
              <a:t>Air </a:t>
            </a:r>
            <a:r>
              <a:rPr sz="1800" spc="-15" dirty="0">
                <a:latin typeface="Carlito"/>
                <a:cs typeface="Carlito"/>
              </a:rPr>
              <a:t>Force </a:t>
            </a:r>
            <a:r>
              <a:rPr sz="1800" spc="-10" dirty="0">
                <a:latin typeface="Carlito"/>
                <a:cs typeface="Carlito"/>
              </a:rPr>
              <a:t>Station </a:t>
            </a:r>
            <a:r>
              <a:rPr sz="1800" spc="-5" dirty="0">
                <a:latin typeface="Carlito"/>
                <a:cs typeface="Carlito"/>
              </a:rPr>
              <a:t>Space Launch </a:t>
            </a:r>
            <a:r>
              <a:rPr sz="1800" spc="-10" dirty="0">
                <a:latin typeface="Carlito"/>
                <a:cs typeface="Carlito"/>
              </a:rPr>
              <a:t>Complex</a:t>
            </a:r>
            <a:r>
              <a:rPr sz="1800" spc="9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40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65817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6FAC46"/>
                </a:solidFill>
              </a:rPr>
              <a:t>Falcon 9 </a:t>
            </a:r>
            <a:r>
              <a:rPr spc="-10" dirty="0">
                <a:solidFill>
                  <a:srgbClr val="6FAC46"/>
                </a:solidFill>
              </a:rPr>
              <a:t>Launch </a:t>
            </a:r>
            <a:r>
              <a:rPr spc="-5" dirty="0">
                <a:solidFill>
                  <a:srgbClr val="6FAC46"/>
                </a:solidFill>
              </a:rPr>
              <a:t>Site</a:t>
            </a:r>
            <a:r>
              <a:rPr spc="50" dirty="0">
                <a:solidFill>
                  <a:srgbClr val="6FAC46"/>
                </a:solidFill>
              </a:rPr>
              <a:t> </a:t>
            </a:r>
            <a:r>
              <a:rPr spc="-5" dirty="0">
                <a:solidFill>
                  <a:srgbClr val="6FAC46"/>
                </a:solidFill>
              </a:rPr>
              <a:t>Locations</a:t>
            </a:r>
          </a:p>
        </p:txBody>
      </p:sp>
      <p:sp>
        <p:nvSpPr>
          <p:cNvPr id="4" name="object 4"/>
          <p:cNvSpPr/>
          <p:nvPr/>
        </p:nvSpPr>
        <p:spPr>
          <a:xfrm>
            <a:off x="7199376" y="1389888"/>
            <a:ext cx="4320539" cy="4319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128375" y="6107681"/>
            <a:ext cx="2514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35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10432415" cy="1880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511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markers display the mission outcomes (Success/Failure) for Falcon 9 first  stage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landings.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They are grouped on the map to be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associated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with the  geographical coordinates for the launch</a:t>
            </a:r>
            <a:r>
              <a:rPr sz="2200" spc="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site.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 sense of a launch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site’s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success rate for Falcon 9 first stage landings can be  gleaned from the relative number of green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markers to red failure</a:t>
            </a:r>
            <a:r>
              <a:rPr sz="2200" spc="2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markers.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86461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6FAC46"/>
                </a:solidFill>
              </a:rPr>
              <a:t>Map Markers of Success/Failed</a:t>
            </a:r>
            <a:r>
              <a:rPr spc="70" dirty="0">
                <a:solidFill>
                  <a:srgbClr val="6FAC46"/>
                </a:solidFill>
              </a:rPr>
              <a:t> </a:t>
            </a:r>
            <a:r>
              <a:rPr spc="-5" dirty="0">
                <a:solidFill>
                  <a:srgbClr val="6FAC46"/>
                </a:solidFill>
              </a:rPr>
              <a:t>Landings</a:t>
            </a:r>
          </a:p>
        </p:txBody>
      </p:sp>
      <p:sp>
        <p:nvSpPr>
          <p:cNvPr id="4" name="object 4"/>
          <p:cNvSpPr/>
          <p:nvPr/>
        </p:nvSpPr>
        <p:spPr>
          <a:xfrm>
            <a:off x="5369052" y="3951732"/>
            <a:ext cx="2161031" cy="2159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9327" y="3951732"/>
            <a:ext cx="2161032" cy="21595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91628" y="3951732"/>
            <a:ext cx="2159507" cy="21595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4951" y="3951732"/>
            <a:ext cx="2159507" cy="21595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128375" y="6107681"/>
            <a:ext cx="2514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36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6414" y="6121345"/>
            <a:ext cx="1948180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50" dirty="0">
                <a:solidFill>
                  <a:srgbClr val="292929"/>
                </a:solidFill>
                <a:latin typeface="Arial"/>
                <a:cs typeface="Arial"/>
              </a:rPr>
              <a:t>VAFB</a:t>
            </a:r>
            <a:r>
              <a:rPr sz="24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SLC-4E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40151" y="6121345"/>
            <a:ext cx="176974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24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LC-39A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64555" y="6121345"/>
            <a:ext cx="1972310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CCAFS</a:t>
            </a:r>
            <a:r>
              <a:rPr sz="240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LC-40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77733" y="6123463"/>
            <a:ext cx="1996439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30"/>
              </a:lnSpc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CCAFS</a:t>
            </a:r>
            <a:r>
              <a:rPr sz="2200" spc="-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SLC-40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381760"/>
            <a:ext cx="3780154" cy="481774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6985" indent="-228600">
              <a:lnSpc>
                <a:spcPct val="90000"/>
              </a:lnSpc>
              <a:spcBef>
                <a:spcPts val="359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CCAFS LC-40 and  CCAFS SLC-40 launch sites  have coordinates that are  close to being, but are not 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exactly,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right on top of each 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other.</a:t>
            </a:r>
            <a:endParaRPr sz="2200">
              <a:latin typeface="Arial"/>
              <a:cs typeface="Arial"/>
            </a:endParaRPr>
          </a:p>
          <a:p>
            <a:pPr marL="241300" marR="201295" indent="-228600">
              <a:lnSpc>
                <a:spcPct val="9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perimeter road around  CCAFS LC-40 is 0.19 km  away from the launch site  coordinates.</a:t>
            </a:r>
            <a:endParaRPr sz="2200">
              <a:latin typeface="Arial"/>
              <a:cs typeface="Arial"/>
            </a:endParaRPr>
          </a:p>
          <a:p>
            <a:pPr marL="241300" marR="299720" indent="-228600">
              <a:lnSpc>
                <a:spcPts val="2380"/>
              </a:lnSpc>
              <a:spcBef>
                <a:spcPts val="143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coastline is 0.92 km  away from CCAFS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LC-40.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ts val="2380"/>
              </a:lnSpc>
              <a:spcBef>
                <a:spcPts val="138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rail line is 1.33 km away  from CCAFS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LC-40.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84905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6FAC46"/>
                </a:solidFill>
              </a:rPr>
              <a:t>Distance from </a:t>
            </a:r>
            <a:r>
              <a:rPr spc="-10" dirty="0">
                <a:solidFill>
                  <a:srgbClr val="6FAC46"/>
                </a:solidFill>
              </a:rPr>
              <a:t>Launch </a:t>
            </a:r>
            <a:r>
              <a:rPr spc="-5" dirty="0">
                <a:solidFill>
                  <a:srgbClr val="6FAC46"/>
                </a:solidFill>
              </a:rPr>
              <a:t>Site to</a:t>
            </a:r>
            <a:r>
              <a:rPr spc="140" dirty="0">
                <a:solidFill>
                  <a:srgbClr val="6FAC46"/>
                </a:solidFill>
              </a:rPr>
              <a:t> </a:t>
            </a:r>
            <a:r>
              <a:rPr spc="-5" dirty="0">
                <a:solidFill>
                  <a:srgbClr val="6FAC46"/>
                </a:solidFill>
              </a:rPr>
              <a:t>Proximities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71059" y="1380744"/>
            <a:ext cx="6858000" cy="4124325"/>
            <a:chOff x="4671059" y="1380744"/>
            <a:chExt cx="6858000" cy="4124325"/>
          </a:xfrm>
        </p:grpSpPr>
        <p:sp>
          <p:nvSpPr>
            <p:cNvPr id="5" name="object 5"/>
            <p:cNvSpPr/>
            <p:nvPr/>
          </p:nvSpPr>
          <p:spPr>
            <a:xfrm>
              <a:off x="4680203" y="1389888"/>
              <a:ext cx="6839711" cy="41056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75631" y="1385316"/>
              <a:ext cx="6849109" cy="4114800"/>
            </a:xfrm>
            <a:custGeom>
              <a:avLst/>
              <a:gdLst/>
              <a:ahLst/>
              <a:cxnLst/>
              <a:rect l="l" t="t" r="r" b="b"/>
              <a:pathLst>
                <a:path w="6849109" h="4114800">
                  <a:moveTo>
                    <a:pt x="0" y="4114800"/>
                  </a:moveTo>
                  <a:lnTo>
                    <a:pt x="6848856" y="41148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4114800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128375" y="6107681"/>
            <a:ext cx="2514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37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4834890" cy="4070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dropdown menu allows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selection of one or all launch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sites.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all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launch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sites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selected, the pie  chart displays the distribution of  successful Falcon 9 first stage  landing outcomes between the 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different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launch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sites.</a:t>
            </a:r>
            <a:endParaRPr sz="2200">
              <a:latin typeface="Arial"/>
              <a:cs typeface="Arial"/>
            </a:endParaRPr>
          </a:p>
          <a:p>
            <a:pPr marL="241300" marR="544195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greatest share of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successful 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Falcon 9 first stage landing  outcomes (at 41.7% of the total)  occurred at KSC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LC-39A.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73418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C00000"/>
                </a:solidFill>
              </a:rPr>
              <a:t>Launch </a:t>
            </a:r>
            <a:r>
              <a:rPr spc="-5" dirty="0">
                <a:solidFill>
                  <a:srgbClr val="C00000"/>
                </a:solidFill>
              </a:rPr>
              <a:t>Success </a:t>
            </a:r>
            <a:r>
              <a:rPr spc="-10" dirty="0">
                <a:solidFill>
                  <a:srgbClr val="C00000"/>
                </a:solidFill>
              </a:rPr>
              <a:t>Count </a:t>
            </a:r>
            <a:r>
              <a:rPr spc="-5" dirty="0">
                <a:solidFill>
                  <a:srgbClr val="C00000"/>
                </a:solidFill>
              </a:rPr>
              <a:t>for All</a:t>
            </a:r>
            <a:r>
              <a:rPr spc="-70"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Sites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11240" y="1380744"/>
            <a:ext cx="5073650" cy="4337685"/>
            <a:chOff x="6111240" y="1380744"/>
            <a:chExt cx="5073650" cy="4337685"/>
          </a:xfrm>
        </p:grpSpPr>
        <p:sp>
          <p:nvSpPr>
            <p:cNvPr id="5" name="object 5"/>
            <p:cNvSpPr/>
            <p:nvPr/>
          </p:nvSpPr>
          <p:spPr>
            <a:xfrm>
              <a:off x="6120384" y="1389888"/>
              <a:ext cx="5055108" cy="43190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5812" y="1385316"/>
              <a:ext cx="5064760" cy="4328160"/>
            </a:xfrm>
            <a:custGeom>
              <a:avLst/>
              <a:gdLst/>
              <a:ahLst/>
              <a:cxnLst/>
              <a:rect l="l" t="t" r="r" b="b"/>
              <a:pathLst>
                <a:path w="5064759" h="4328160">
                  <a:moveTo>
                    <a:pt x="0" y="4328160"/>
                  </a:moveTo>
                  <a:lnTo>
                    <a:pt x="5064251" y="4328160"/>
                  </a:lnTo>
                  <a:lnTo>
                    <a:pt x="5064251" y="0"/>
                  </a:lnTo>
                  <a:lnTo>
                    <a:pt x="0" y="0"/>
                  </a:lnTo>
                  <a:lnTo>
                    <a:pt x="0" y="4328160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444246"/>
            <a:ext cx="24777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Int</a:t>
            </a:r>
            <a:r>
              <a:rPr dirty="0"/>
              <a:t>r</a:t>
            </a:r>
            <a:r>
              <a:rPr spc="-5" dirty="0"/>
              <a:t>oducti</a:t>
            </a:r>
            <a:r>
              <a:rPr spc="-20" dirty="0"/>
              <a:t>o</a:t>
            </a:r>
            <a:r>
              <a:rPr spc="-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15751" y="6107681"/>
            <a:ext cx="1892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4</a:t>
            </a:fld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1381760"/>
            <a:ext cx="10614660" cy="2705100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In competition with SpaceX, a rival rocket launch company wants to make  predictions about the success/failure of SpaceX Falcon 9 rocket first stage</a:t>
            </a:r>
            <a:r>
              <a:rPr sz="2200" spc="2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landings.</a:t>
            </a:r>
            <a:endParaRPr sz="2200">
              <a:latin typeface="Arial"/>
              <a:cs typeface="Arial"/>
            </a:endParaRPr>
          </a:p>
          <a:p>
            <a:pPr marL="241300" marR="530225" indent="-228600">
              <a:lnSpc>
                <a:spcPts val="238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What is the nature and extent of the data that we have on SpaceX Falcon 9 first  stage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landings?</a:t>
            </a:r>
            <a:endParaRPr sz="2200">
              <a:latin typeface="Arial"/>
              <a:cs typeface="Arial"/>
            </a:endParaRPr>
          </a:p>
          <a:p>
            <a:pPr marL="241300" marR="641350" indent="-228600">
              <a:lnSpc>
                <a:spcPts val="238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Which machine learning model would work best (have the highest accuracy) to  predict the outcome of a Falcon 9 first stage landing from a future</a:t>
            </a:r>
            <a:r>
              <a:rPr sz="2200" spc="2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launch?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09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Will a future Falcon 9 first stage landing be</a:t>
            </a:r>
            <a:r>
              <a:rPr sz="2200" spc="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successful?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381760"/>
            <a:ext cx="4764405" cy="260159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59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Falcon 9 first stage </a:t>
            </a:r>
            <a:r>
              <a:rPr sz="2200" spc="-5" dirty="0">
                <a:solidFill>
                  <a:srgbClr val="626DF9"/>
                </a:solidFill>
                <a:latin typeface="Arial"/>
                <a:cs typeface="Arial"/>
              </a:rPr>
              <a:t>failed landings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are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indicated by the ‘0’ Class (</a:t>
            </a:r>
            <a:r>
              <a:rPr sz="2200" spc="-5" dirty="0">
                <a:solidFill>
                  <a:srgbClr val="626DF9"/>
                </a:solidFill>
                <a:latin typeface="Arial"/>
                <a:cs typeface="Arial"/>
              </a:rPr>
              <a:t>■ blue  wedge in the pie </a:t>
            </a:r>
            <a:r>
              <a:rPr sz="2200" dirty="0">
                <a:solidFill>
                  <a:srgbClr val="626DF9"/>
                </a:solidFill>
                <a:latin typeface="Arial"/>
                <a:cs typeface="Arial"/>
              </a:rPr>
              <a:t>chart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)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200" spc="-5" dirty="0">
                <a:solidFill>
                  <a:srgbClr val="EE543A"/>
                </a:solidFill>
                <a:latin typeface="Arial"/>
                <a:cs typeface="Arial"/>
              </a:rPr>
              <a:t> successful landings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by the ‘1’ Class  (</a:t>
            </a:r>
            <a:r>
              <a:rPr sz="2200" spc="-5" dirty="0">
                <a:solidFill>
                  <a:srgbClr val="EE543A"/>
                </a:solidFill>
                <a:latin typeface="Arial"/>
                <a:cs typeface="Arial"/>
              </a:rPr>
              <a:t>■ red wedge in the pie</a:t>
            </a:r>
            <a:r>
              <a:rPr sz="2200" spc="35" dirty="0">
                <a:solidFill>
                  <a:srgbClr val="EE543A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EE543A"/>
                </a:solidFill>
                <a:latin typeface="Arial"/>
                <a:cs typeface="Arial"/>
              </a:rPr>
              <a:t>chart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).</a:t>
            </a:r>
            <a:endParaRPr sz="2200">
              <a:latin typeface="Arial"/>
              <a:cs typeface="Arial"/>
            </a:endParaRPr>
          </a:p>
          <a:p>
            <a:pPr marL="241300" marR="73660" indent="-228600">
              <a:lnSpc>
                <a:spcPct val="90100"/>
              </a:lnSpc>
              <a:spcBef>
                <a:spcPts val="10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CCAFS SLC-40 was the launch site  that had the highest Falcon 9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first 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stage landing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success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rate (42.9%).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100082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>
                <a:solidFill>
                  <a:srgbClr val="C00000"/>
                </a:solidFill>
              </a:rPr>
              <a:t>Launch </a:t>
            </a:r>
            <a:r>
              <a:rPr spc="-5" dirty="0">
                <a:solidFill>
                  <a:srgbClr val="C00000"/>
                </a:solidFill>
              </a:rPr>
              <a:t>Site with Highest </a:t>
            </a:r>
            <a:r>
              <a:rPr spc="-10" dirty="0">
                <a:solidFill>
                  <a:srgbClr val="C00000"/>
                </a:solidFill>
              </a:rPr>
              <a:t>Launch </a:t>
            </a:r>
            <a:r>
              <a:rPr spc="-5" dirty="0">
                <a:solidFill>
                  <a:srgbClr val="C00000"/>
                </a:solidFill>
              </a:rPr>
              <a:t>Success</a:t>
            </a:r>
            <a:r>
              <a:rPr spc="190"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Ratio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11240" y="1380744"/>
            <a:ext cx="5073650" cy="4337685"/>
            <a:chOff x="6111240" y="1380744"/>
            <a:chExt cx="5073650" cy="4337685"/>
          </a:xfrm>
        </p:grpSpPr>
        <p:sp>
          <p:nvSpPr>
            <p:cNvPr id="5" name="object 5"/>
            <p:cNvSpPr/>
            <p:nvPr/>
          </p:nvSpPr>
          <p:spPr>
            <a:xfrm>
              <a:off x="6120384" y="1389888"/>
              <a:ext cx="5055108" cy="43190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5812" y="1385316"/>
              <a:ext cx="5064760" cy="4328160"/>
            </a:xfrm>
            <a:custGeom>
              <a:avLst/>
              <a:gdLst/>
              <a:ahLst/>
              <a:cxnLst/>
              <a:rect l="l" t="t" r="r" b="b"/>
              <a:pathLst>
                <a:path w="5064759" h="4328160">
                  <a:moveTo>
                    <a:pt x="0" y="4328160"/>
                  </a:moveTo>
                  <a:lnTo>
                    <a:pt x="5064251" y="4328160"/>
                  </a:lnTo>
                  <a:lnTo>
                    <a:pt x="5064251" y="0"/>
                  </a:lnTo>
                  <a:lnTo>
                    <a:pt x="0" y="0"/>
                  </a:lnTo>
                  <a:lnTo>
                    <a:pt x="0" y="4328160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563620" cy="4741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59385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These screenshots are of  the Payload vs.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Launch 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Outcome scatter plots for  all sites, with 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different 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payload selected in the  range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slider.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payload range from  about 2,000 kg to 5,000 kg  has the largest success  rate.</a:t>
            </a:r>
            <a:endParaRPr sz="2200">
              <a:latin typeface="Arial"/>
              <a:cs typeface="Arial"/>
            </a:endParaRPr>
          </a:p>
          <a:p>
            <a:pPr marL="241300" marR="309245" indent="-228600" algn="just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‘FT’ booster</a:t>
            </a:r>
            <a:r>
              <a:rPr sz="2200" spc="-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version  category has the largest 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success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rate.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61645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C00000"/>
                </a:solidFill>
              </a:rPr>
              <a:t>Payload vs. </a:t>
            </a:r>
            <a:r>
              <a:rPr spc="-10" dirty="0">
                <a:solidFill>
                  <a:srgbClr val="C00000"/>
                </a:solidFill>
              </a:rPr>
              <a:t>Launch</a:t>
            </a:r>
            <a:r>
              <a:rPr spc="45" dirty="0">
                <a:solidFill>
                  <a:srgbClr val="C00000"/>
                </a:solidFill>
              </a:rPr>
              <a:t> </a:t>
            </a:r>
            <a:r>
              <a:rPr spc="-5" dirty="0">
                <a:solidFill>
                  <a:srgbClr val="C00000"/>
                </a:solidFill>
              </a:rPr>
              <a:t>Outcome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491228" y="1380744"/>
            <a:ext cx="3618229" cy="1818639"/>
            <a:chOff x="4491228" y="1380744"/>
            <a:chExt cx="3618229" cy="1818639"/>
          </a:xfrm>
        </p:grpSpPr>
        <p:sp>
          <p:nvSpPr>
            <p:cNvPr id="5" name="object 5"/>
            <p:cNvSpPr/>
            <p:nvPr/>
          </p:nvSpPr>
          <p:spPr>
            <a:xfrm>
              <a:off x="4500372" y="1389887"/>
              <a:ext cx="3599688" cy="17998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95800" y="1385316"/>
              <a:ext cx="3609340" cy="1809114"/>
            </a:xfrm>
            <a:custGeom>
              <a:avLst/>
              <a:gdLst/>
              <a:ahLst/>
              <a:cxnLst/>
              <a:rect l="l" t="t" r="r" b="b"/>
              <a:pathLst>
                <a:path w="3609340" h="1809114">
                  <a:moveTo>
                    <a:pt x="0" y="1808988"/>
                  </a:moveTo>
                  <a:lnTo>
                    <a:pt x="3608832" y="1808988"/>
                  </a:lnTo>
                  <a:lnTo>
                    <a:pt x="3608832" y="0"/>
                  </a:lnTo>
                  <a:lnTo>
                    <a:pt x="0" y="0"/>
                  </a:lnTo>
                  <a:lnTo>
                    <a:pt x="0" y="1808988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105138" y="5741009"/>
            <a:ext cx="1947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292929"/>
                </a:solidFill>
                <a:latin typeface="Arial"/>
                <a:cs typeface="Arial"/>
              </a:rPr>
              <a:t>VAFB</a:t>
            </a:r>
            <a:r>
              <a:rPr sz="2400" spc="-8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SLC-4E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15534" y="5741009"/>
            <a:ext cx="1769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KSC</a:t>
            </a:r>
            <a:r>
              <a:rPr sz="2400" spc="-6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LC-39A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14950" y="3170046"/>
            <a:ext cx="1971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CCAFS</a:t>
            </a:r>
            <a:r>
              <a:rPr sz="2400" spc="-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"/>
                <a:cs typeface="Arial"/>
              </a:rPr>
              <a:t>LC-40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0754" y="3174618"/>
            <a:ext cx="19970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CCAFS</a:t>
            </a:r>
            <a:r>
              <a:rPr sz="22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SLC-40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70747" y="1380744"/>
            <a:ext cx="3618229" cy="1818639"/>
            <a:chOff x="8270747" y="1380744"/>
            <a:chExt cx="3618229" cy="1818639"/>
          </a:xfrm>
        </p:grpSpPr>
        <p:sp>
          <p:nvSpPr>
            <p:cNvPr id="12" name="object 12"/>
            <p:cNvSpPr/>
            <p:nvPr/>
          </p:nvSpPr>
          <p:spPr>
            <a:xfrm>
              <a:off x="8279891" y="1389887"/>
              <a:ext cx="3599688" cy="17998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75319" y="1385316"/>
              <a:ext cx="3609340" cy="1809114"/>
            </a:xfrm>
            <a:custGeom>
              <a:avLst/>
              <a:gdLst/>
              <a:ahLst/>
              <a:cxnLst/>
              <a:rect l="l" t="t" r="r" b="b"/>
              <a:pathLst>
                <a:path w="3609340" h="1809114">
                  <a:moveTo>
                    <a:pt x="0" y="1808988"/>
                  </a:moveTo>
                  <a:lnTo>
                    <a:pt x="3608831" y="1808988"/>
                  </a:lnTo>
                  <a:lnTo>
                    <a:pt x="3608831" y="0"/>
                  </a:lnTo>
                  <a:lnTo>
                    <a:pt x="0" y="0"/>
                  </a:lnTo>
                  <a:lnTo>
                    <a:pt x="0" y="1808988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491228" y="3950208"/>
            <a:ext cx="3618229" cy="1819910"/>
            <a:chOff x="4491228" y="3950208"/>
            <a:chExt cx="3618229" cy="1819910"/>
          </a:xfrm>
        </p:grpSpPr>
        <p:sp>
          <p:nvSpPr>
            <p:cNvPr id="15" name="object 15"/>
            <p:cNvSpPr/>
            <p:nvPr/>
          </p:nvSpPr>
          <p:spPr>
            <a:xfrm>
              <a:off x="4500372" y="3959352"/>
              <a:ext cx="3599687" cy="18013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95800" y="3954780"/>
              <a:ext cx="3609340" cy="1811020"/>
            </a:xfrm>
            <a:custGeom>
              <a:avLst/>
              <a:gdLst/>
              <a:ahLst/>
              <a:cxnLst/>
              <a:rect l="l" t="t" r="r" b="b"/>
              <a:pathLst>
                <a:path w="3609340" h="1811020">
                  <a:moveTo>
                    <a:pt x="0" y="1810512"/>
                  </a:moveTo>
                  <a:lnTo>
                    <a:pt x="3608832" y="1810512"/>
                  </a:lnTo>
                  <a:lnTo>
                    <a:pt x="3608832" y="0"/>
                  </a:lnTo>
                  <a:lnTo>
                    <a:pt x="0" y="0"/>
                  </a:lnTo>
                  <a:lnTo>
                    <a:pt x="0" y="1810512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8270747" y="3950208"/>
            <a:ext cx="3618229" cy="1819910"/>
            <a:chOff x="8270747" y="3950208"/>
            <a:chExt cx="3618229" cy="1819910"/>
          </a:xfrm>
        </p:grpSpPr>
        <p:sp>
          <p:nvSpPr>
            <p:cNvPr id="18" name="object 18"/>
            <p:cNvSpPr/>
            <p:nvPr/>
          </p:nvSpPr>
          <p:spPr>
            <a:xfrm>
              <a:off x="8279891" y="3959352"/>
              <a:ext cx="3599688" cy="18013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275319" y="3954780"/>
              <a:ext cx="3609340" cy="1811020"/>
            </a:xfrm>
            <a:custGeom>
              <a:avLst/>
              <a:gdLst/>
              <a:ahLst/>
              <a:cxnLst/>
              <a:rect l="l" t="t" r="r" b="b"/>
              <a:pathLst>
                <a:path w="3609340" h="1811020">
                  <a:moveTo>
                    <a:pt x="0" y="1810512"/>
                  </a:moveTo>
                  <a:lnTo>
                    <a:pt x="3608831" y="1810512"/>
                  </a:lnTo>
                  <a:lnTo>
                    <a:pt x="3608831" y="0"/>
                  </a:lnTo>
                  <a:lnTo>
                    <a:pt x="0" y="0"/>
                  </a:lnTo>
                  <a:lnTo>
                    <a:pt x="0" y="1810512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3658235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All models performed  equally well except for the  Decision </a:t>
            </a:r>
            <a:r>
              <a:rPr sz="2200" spc="-25" dirty="0">
                <a:solidFill>
                  <a:srgbClr val="292929"/>
                </a:solidFill>
                <a:latin typeface="Arial"/>
                <a:cs typeface="Arial"/>
              </a:rPr>
              <a:t>Tree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model which  performed poorly relative to  the other</a:t>
            </a:r>
            <a:r>
              <a:rPr sz="2200" spc="1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models.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8310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404040"/>
                </a:solidFill>
              </a:rPr>
              <a:t>Classification</a:t>
            </a:r>
            <a:r>
              <a:rPr spc="-200" dirty="0">
                <a:solidFill>
                  <a:srgbClr val="404040"/>
                </a:solidFill>
              </a:rPr>
              <a:t> </a:t>
            </a:r>
            <a:r>
              <a:rPr spc="-5" dirty="0">
                <a:solidFill>
                  <a:srgbClr val="404040"/>
                </a:solidFill>
              </a:rPr>
              <a:t>Accuracy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671059" y="1380744"/>
            <a:ext cx="6858000" cy="3514725"/>
            <a:chOff x="4671059" y="1380744"/>
            <a:chExt cx="6858000" cy="3514725"/>
          </a:xfrm>
        </p:grpSpPr>
        <p:sp>
          <p:nvSpPr>
            <p:cNvPr id="5" name="object 5"/>
            <p:cNvSpPr/>
            <p:nvPr/>
          </p:nvSpPr>
          <p:spPr>
            <a:xfrm>
              <a:off x="4680203" y="1389888"/>
              <a:ext cx="6839711" cy="34960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75631" y="1385316"/>
              <a:ext cx="6849109" cy="3505200"/>
            </a:xfrm>
            <a:custGeom>
              <a:avLst/>
              <a:gdLst/>
              <a:ahLst/>
              <a:cxnLst/>
              <a:rect l="l" t="t" r="r" b="b"/>
              <a:pathLst>
                <a:path w="6849109" h="3505200">
                  <a:moveTo>
                    <a:pt x="0" y="3505200"/>
                  </a:moveTo>
                  <a:lnTo>
                    <a:pt x="6848856" y="3505200"/>
                  </a:lnTo>
                  <a:lnTo>
                    <a:pt x="6848856" y="0"/>
                  </a:lnTo>
                  <a:lnTo>
                    <a:pt x="0" y="0"/>
                  </a:lnTo>
                  <a:lnTo>
                    <a:pt x="0" y="3505200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5006975" cy="1209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Shown here is the confusion matrix</a:t>
            </a:r>
            <a:r>
              <a:rPr sz="2200" spc="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for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Logistic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Regression</a:t>
            </a:r>
            <a:r>
              <a:rPr sz="2200" spc="-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model.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Confusion matrices can be read</a:t>
            </a:r>
            <a:r>
              <a:rPr sz="2200" spc="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as: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4829378"/>
            <a:ext cx="4773295" cy="1266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Prediction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Breakdown: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42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12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True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Positives and 3 </a:t>
            </a:r>
            <a:r>
              <a:rPr sz="1800" spc="-20" dirty="0">
                <a:solidFill>
                  <a:srgbClr val="292929"/>
                </a:solidFill>
                <a:latin typeface="Arial"/>
                <a:cs typeface="Arial"/>
              </a:rPr>
              <a:t>True</a:t>
            </a:r>
            <a:r>
              <a:rPr sz="1800" spc="-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Negatives</a:t>
            </a:r>
            <a:endParaRPr sz="18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3 False Positives and 0 False</a:t>
            </a:r>
            <a:r>
              <a:rPr sz="1800" spc="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Negatives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5534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404040"/>
                </a:solidFill>
              </a:rPr>
              <a:t>Confusion</a:t>
            </a:r>
            <a:r>
              <a:rPr spc="-15" dirty="0">
                <a:solidFill>
                  <a:srgbClr val="404040"/>
                </a:solidFill>
              </a:rPr>
              <a:t> </a:t>
            </a:r>
            <a:r>
              <a:rPr spc="-5" dirty="0">
                <a:solidFill>
                  <a:srgbClr val="404040"/>
                </a:solidFill>
              </a:rPr>
              <a:t>Matrix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111240" y="1380744"/>
            <a:ext cx="5363210" cy="4337685"/>
            <a:chOff x="6111240" y="1380744"/>
            <a:chExt cx="5363210" cy="4337685"/>
          </a:xfrm>
        </p:grpSpPr>
        <p:sp>
          <p:nvSpPr>
            <p:cNvPr id="6" name="object 6"/>
            <p:cNvSpPr/>
            <p:nvPr/>
          </p:nvSpPr>
          <p:spPr>
            <a:xfrm>
              <a:off x="6120384" y="1389888"/>
              <a:ext cx="5344668" cy="43190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5812" y="1385316"/>
              <a:ext cx="5354320" cy="4328160"/>
            </a:xfrm>
            <a:custGeom>
              <a:avLst/>
              <a:gdLst/>
              <a:ahLst/>
              <a:cxnLst/>
              <a:rect l="l" t="t" r="r" b="b"/>
              <a:pathLst>
                <a:path w="5354320" h="4328160">
                  <a:moveTo>
                    <a:pt x="0" y="4328160"/>
                  </a:moveTo>
                  <a:lnTo>
                    <a:pt x="5353812" y="4328160"/>
                  </a:lnTo>
                  <a:lnTo>
                    <a:pt x="5353812" y="0"/>
                  </a:lnTo>
                  <a:lnTo>
                    <a:pt x="0" y="0"/>
                  </a:lnTo>
                  <a:lnTo>
                    <a:pt x="0" y="4328160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995172" y="2709672"/>
            <a:ext cx="1895855" cy="1895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7495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76860" algn="l"/>
                <a:tab pos="277495" algn="l"/>
              </a:tabLst>
            </a:pPr>
            <a:r>
              <a:rPr spc="-5" dirty="0"/>
              <a:t>SpaceX does not have a perfect track record of Falcon 9 first stage</a:t>
            </a:r>
            <a:r>
              <a:rPr spc="204" dirty="0"/>
              <a:t> </a:t>
            </a:r>
            <a:r>
              <a:rPr spc="-5" dirty="0"/>
              <a:t>landing</a:t>
            </a:r>
          </a:p>
          <a:p>
            <a:pPr marL="277495">
              <a:lnSpc>
                <a:spcPct val="100000"/>
              </a:lnSpc>
            </a:pPr>
            <a:r>
              <a:rPr spc="-5" dirty="0"/>
              <a:t>outcomes.</a:t>
            </a:r>
          </a:p>
          <a:p>
            <a:pPr marL="277495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76860" algn="l"/>
                <a:tab pos="277495" algn="l"/>
              </a:tabLst>
            </a:pPr>
            <a:r>
              <a:rPr spc="-10" dirty="0"/>
              <a:t>SpaceX’s </a:t>
            </a:r>
            <a:r>
              <a:rPr spc="-5" dirty="0"/>
              <a:t>Falcon 9 first stage landing outcomes have been trending towards greater  </a:t>
            </a:r>
            <a:r>
              <a:rPr dirty="0"/>
              <a:t>success </a:t>
            </a:r>
            <a:r>
              <a:rPr spc="-5" dirty="0"/>
              <a:t>as </a:t>
            </a:r>
            <a:r>
              <a:rPr spc="-10" dirty="0"/>
              <a:t>more </a:t>
            </a:r>
            <a:r>
              <a:rPr spc="-5" dirty="0"/>
              <a:t>launches are</a:t>
            </a:r>
            <a:r>
              <a:rPr spc="40" dirty="0"/>
              <a:t> </a:t>
            </a:r>
            <a:r>
              <a:rPr spc="-5" dirty="0"/>
              <a:t>made.</a:t>
            </a:r>
          </a:p>
          <a:p>
            <a:pPr marL="27749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76860" algn="l"/>
                <a:tab pos="277495" algn="l"/>
              </a:tabLst>
            </a:pPr>
            <a:r>
              <a:rPr spc="-5" dirty="0"/>
              <a:t>The machine learning models can be used to predict future SpaceX Falcon 9</a:t>
            </a:r>
            <a:r>
              <a:rPr spc="170" dirty="0"/>
              <a:t> </a:t>
            </a:r>
            <a:r>
              <a:rPr spc="-5" dirty="0"/>
              <a:t>first</a:t>
            </a:r>
          </a:p>
          <a:p>
            <a:pPr marL="277495">
              <a:lnSpc>
                <a:spcPct val="100000"/>
              </a:lnSpc>
            </a:pPr>
            <a:r>
              <a:rPr spc="-5" dirty="0"/>
              <a:t>stage </a:t>
            </a:r>
            <a:r>
              <a:rPr dirty="0"/>
              <a:t>landing</a:t>
            </a:r>
            <a:r>
              <a:rPr spc="-10" dirty="0"/>
              <a:t> </a:t>
            </a:r>
            <a:r>
              <a:rPr spc="-5" dirty="0"/>
              <a:t>outcomes.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25812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Conc</a:t>
            </a:r>
            <a:r>
              <a:rPr spc="-20" dirty="0"/>
              <a:t>l</a:t>
            </a:r>
            <a:r>
              <a:rPr spc="-5" dirty="0"/>
              <a:t>usi</a:t>
            </a:r>
            <a:r>
              <a:rPr spc="5" dirty="0"/>
              <a:t>o</a:t>
            </a:r>
            <a:r>
              <a:rPr spc="-5" dirty="0"/>
              <a:t>ns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8375" y="6088481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46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1381760"/>
            <a:ext cx="10161270" cy="23948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Data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Sets</a:t>
            </a:r>
            <a:endParaRPr sz="22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3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SpaceX </a:t>
            </a:r>
            <a:r>
              <a:rPr sz="1000" b="1" spc="-20" dirty="0">
                <a:latin typeface="Arial"/>
                <a:cs typeface="Arial"/>
              </a:rPr>
              <a:t>API </a:t>
            </a:r>
            <a:r>
              <a:rPr sz="1000" b="1" spc="-5" dirty="0">
                <a:latin typeface="Arial"/>
                <a:cs typeface="Arial"/>
              </a:rPr>
              <a:t>(JSON):</a:t>
            </a:r>
            <a:r>
              <a:rPr sz="1000" b="1" spc="7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2"/>
              </a:rPr>
              <a:t>https://cf-courses-data.s3.us.cloud-object-storage.appdomain.cloud/IBM-DS0321EN-SkillsNetwork/datasets/API_call_spacex_api.json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11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Wikipedia (Webpage):</a:t>
            </a:r>
            <a:r>
              <a:rPr sz="1000" b="1" spc="-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https://en.wikipedia.org/w/index.php?title=List_of_Falcon_9_and_Falcon_Heavy_launches&amp;oldid=1027686922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1200" dirty="0">
              <a:latin typeface="Arial"/>
              <a:cs typeface="Arial"/>
            </a:endParaRPr>
          </a:p>
          <a:p>
            <a:pPr marL="241300" marR="5080" indent="-228600">
              <a:lnSpc>
                <a:spcPts val="108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  <a:hlinkClick r:id="rId4"/>
              </a:rPr>
              <a:t>SpaceX (CSV):</a:t>
            </a:r>
            <a:r>
              <a:rPr sz="1000" b="1" spc="-5" dirty="0">
                <a:solidFill>
                  <a:srgbClr val="0462C1"/>
                </a:solidFill>
                <a:latin typeface="Arial"/>
                <a:cs typeface="Arial"/>
                <a:hlinkClick r:id="rId4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4"/>
              </a:rPr>
              <a:t>https://cf-courses-data.s3.us.cloud-object-storage.appdomain.cloud/IBM-DS0321EN-  SkillsNetwork/labs/module_2/data/Spacex.csv?utm_medium=Exinfluencer&amp;utm_source=Exinfluencer&amp;utm_content=000026UJ&amp;utm_term=10006555&amp;utm_id=NA-SkillsNetwork-  Channel-SkillsNetworkCoursesIBMDS0321ENSkillsNetwork26802033-2022-01-01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har char="•"/>
            </a:pPr>
            <a:endParaRPr sz="11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Launch Geo (CSV):</a:t>
            </a:r>
            <a:r>
              <a:rPr sz="1000" b="1" spc="10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5"/>
              </a:rPr>
              <a:t>https://cf-courses-data.s3.us.cloud-object-storage.appdomain.cloud/IBM-DS0321EN-SkillsNetwork/datasets/spacex_launch_geo.csv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11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000" b="1" spc="-5" dirty="0">
                <a:latin typeface="Arial"/>
                <a:cs typeface="Arial"/>
              </a:rPr>
              <a:t>Launch Dash (CSV):</a:t>
            </a:r>
            <a:r>
              <a:rPr sz="1000" b="1" spc="25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6"/>
              </a:rPr>
              <a:t>https://cf-courses-data.s3.us.cloud-object-storage.appdomain.cloud/IBM-DS0321EN-SkillsNetwork/datasets/spacex_launch_dash.csv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•"/>
            </a:pPr>
            <a:endParaRPr sz="9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9812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Ap</a:t>
            </a:r>
            <a:r>
              <a:rPr spc="-20" dirty="0"/>
              <a:t>p</a:t>
            </a:r>
            <a:r>
              <a:rPr spc="-5" dirty="0"/>
              <a:t>endix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975083" y="6400596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048" y="2813304"/>
            <a:ext cx="1059180" cy="368935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sz="1800" spc="-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1151" y="6088481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1234287"/>
            <a:ext cx="10483850" cy="445262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900" dirty="0">
                <a:solidFill>
                  <a:srgbClr val="0A48CA"/>
                </a:solidFill>
                <a:latin typeface="Arial"/>
                <a:cs typeface="Arial"/>
              </a:rPr>
              <a:t>Executive</a:t>
            </a:r>
            <a:r>
              <a:rPr sz="2900" spc="-25" dirty="0">
                <a:solidFill>
                  <a:srgbClr val="0A48CA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0A48CA"/>
                </a:solidFill>
                <a:latin typeface="Arial"/>
                <a:cs typeface="Arial"/>
              </a:rPr>
              <a:t>Summary</a:t>
            </a:r>
            <a:endParaRPr sz="29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sz="2900" dirty="0">
                <a:solidFill>
                  <a:srgbClr val="292929"/>
                </a:solidFill>
                <a:latin typeface="Arial"/>
                <a:cs typeface="Arial"/>
              </a:rPr>
              <a:t>SpaceX </a:t>
            </a:r>
            <a:r>
              <a:rPr sz="2900" spc="-5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2900" dirty="0">
                <a:solidFill>
                  <a:srgbClr val="292929"/>
                </a:solidFill>
                <a:latin typeface="Arial"/>
                <a:cs typeface="Arial"/>
              </a:rPr>
              <a:t>and Wikipedia launch table data was</a:t>
            </a:r>
            <a:r>
              <a:rPr sz="2900" spc="-28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292929"/>
                </a:solidFill>
                <a:latin typeface="Arial"/>
                <a:cs typeface="Arial"/>
              </a:rPr>
              <a:t>collected.</a:t>
            </a:r>
            <a:endParaRPr sz="29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390"/>
              </a:spcBef>
              <a:buChar char="•"/>
              <a:tabLst>
                <a:tab pos="241300" algn="l"/>
              </a:tabLst>
            </a:pPr>
            <a:r>
              <a:rPr sz="2900" dirty="0">
                <a:solidFill>
                  <a:srgbClr val="292929"/>
                </a:solidFill>
                <a:latin typeface="Arial"/>
                <a:cs typeface="Arial"/>
              </a:rPr>
              <a:t>Data was cleaned in preparation for visualizations, queries</a:t>
            </a:r>
            <a:r>
              <a:rPr sz="2900" spc="-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292929"/>
                </a:solidFill>
                <a:latin typeface="Arial"/>
                <a:cs typeface="Arial"/>
              </a:rPr>
              <a:t>and  machine learning model</a:t>
            </a:r>
            <a:r>
              <a:rPr sz="2900" spc="-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292929"/>
                </a:solidFill>
                <a:latin typeface="Arial"/>
                <a:cs typeface="Arial"/>
              </a:rPr>
              <a:t>creation.</a:t>
            </a:r>
            <a:endParaRPr sz="2900">
              <a:latin typeface="Arial"/>
              <a:cs typeface="Arial"/>
            </a:endParaRPr>
          </a:p>
          <a:p>
            <a:pPr marL="241300" marR="242570" indent="-228600">
              <a:lnSpc>
                <a:spcPct val="100000"/>
              </a:lnSpc>
              <a:spcBef>
                <a:spcPts val="1410"/>
              </a:spcBef>
              <a:buChar char="•"/>
              <a:tabLst>
                <a:tab pos="241300" algn="l"/>
              </a:tabLst>
            </a:pPr>
            <a:r>
              <a:rPr sz="2900" dirty="0">
                <a:solidFill>
                  <a:srgbClr val="292929"/>
                </a:solidFill>
                <a:latin typeface="Arial"/>
                <a:cs typeface="Arial"/>
              </a:rPr>
              <a:t>Exploratory data analysis (EDA) was done using</a:t>
            </a:r>
            <a:r>
              <a:rPr sz="2900" spc="-12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292929"/>
                </a:solidFill>
                <a:latin typeface="Arial"/>
                <a:cs typeface="Arial"/>
              </a:rPr>
              <a:t>visualization  </a:t>
            </a:r>
            <a:r>
              <a:rPr sz="2900" spc="5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900" spc="-3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292929"/>
                </a:solidFill>
                <a:latin typeface="Arial"/>
                <a:cs typeface="Arial"/>
              </a:rPr>
              <a:t>SQL.</a:t>
            </a:r>
            <a:endParaRPr sz="2900">
              <a:latin typeface="Arial"/>
              <a:cs typeface="Arial"/>
            </a:endParaRPr>
          </a:p>
          <a:p>
            <a:pPr marL="241300" marR="15360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sz="2900" dirty="0">
                <a:solidFill>
                  <a:srgbClr val="292929"/>
                </a:solidFill>
                <a:latin typeface="Arial"/>
                <a:cs typeface="Arial"/>
              </a:rPr>
              <a:t>Interactive visual analytics were created using</a:t>
            </a:r>
            <a:r>
              <a:rPr sz="2900" spc="-1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292929"/>
                </a:solidFill>
                <a:latin typeface="Arial"/>
                <a:cs typeface="Arial"/>
              </a:rPr>
              <a:t>Folium  </a:t>
            </a:r>
            <a:r>
              <a:rPr sz="2900" spc="5" dirty="0">
                <a:solidFill>
                  <a:srgbClr val="292929"/>
                </a:solidFill>
                <a:latin typeface="Arial"/>
                <a:cs typeface="Arial"/>
              </a:rPr>
              <a:t>and </a:t>
            </a:r>
            <a:r>
              <a:rPr sz="2900" dirty="0">
                <a:solidFill>
                  <a:srgbClr val="292929"/>
                </a:solidFill>
                <a:latin typeface="Arial"/>
                <a:cs typeface="Arial"/>
              </a:rPr>
              <a:t>Plotly</a:t>
            </a:r>
            <a:r>
              <a:rPr sz="2900" spc="-4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292929"/>
                </a:solidFill>
                <a:latin typeface="Arial"/>
                <a:cs typeface="Arial"/>
              </a:rPr>
              <a:t>Dash.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5837326"/>
            <a:ext cx="955167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900" dirty="0">
                <a:solidFill>
                  <a:srgbClr val="292929"/>
                </a:solidFill>
                <a:latin typeface="Arial"/>
                <a:cs typeface="Arial"/>
              </a:rPr>
              <a:t>Predictive analysis using classification models was</a:t>
            </a:r>
            <a:r>
              <a:rPr sz="2900" spc="-12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900" dirty="0">
                <a:solidFill>
                  <a:srgbClr val="292929"/>
                </a:solidFill>
                <a:latin typeface="Arial"/>
                <a:cs typeface="Arial"/>
              </a:rPr>
              <a:t>done.</a:t>
            </a:r>
            <a:endParaRPr sz="2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271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10310495" cy="1718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data sets were collected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from:</a:t>
            </a:r>
            <a:endParaRPr sz="22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42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An IBM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copy of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call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 the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publically accessible SpaceX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API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launch data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in JSON</a:t>
            </a:r>
            <a:r>
              <a:rPr sz="18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format.</a:t>
            </a:r>
            <a:endParaRPr sz="18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A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permanently linked Wikipedia page </a:t>
            </a:r>
            <a:r>
              <a:rPr sz="1800" spc="-15" dirty="0">
                <a:solidFill>
                  <a:srgbClr val="292929"/>
                </a:solidFill>
                <a:latin typeface="Arial"/>
                <a:cs typeface="Arial"/>
              </a:rPr>
              <a:t>with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launch data in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HTML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tables (9 June 2021</a:t>
            </a:r>
            <a:r>
              <a:rPr sz="18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revision).</a:t>
            </a:r>
            <a:endParaRPr sz="1800">
              <a:latin typeface="Arial"/>
              <a:cs typeface="Arial"/>
            </a:endParaRPr>
          </a:p>
          <a:p>
            <a:pPr marL="697865" lvl="1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697865" algn="l"/>
                <a:tab pos="698500" algn="l"/>
              </a:tabLst>
            </a:pP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Further data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sets </a:t>
            </a:r>
            <a:r>
              <a:rPr sz="1800" spc="-10" dirty="0">
                <a:solidFill>
                  <a:srgbClr val="292929"/>
                </a:solidFill>
                <a:latin typeface="Arial"/>
                <a:cs typeface="Arial"/>
              </a:rPr>
              <a:t>were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provided. See darker green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.csv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files in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top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row </a:t>
            </a:r>
            <a:r>
              <a:rPr sz="1800" dirty="0">
                <a:solidFill>
                  <a:srgbClr val="292929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292929"/>
                </a:solidFill>
                <a:latin typeface="Arial"/>
                <a:cs typeface="Arial"/>
              </a:rPr>
              <a:t>diagram</a:t>
            </a:r>
            <a:r>
              <a:rPr sz="1800" spc="1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Arial"/>
                <a:cs typeface="Arial"/>
              </a:rPr>
              <a:t>below.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2092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5B9BD4"/>
                </a:solidFill>
              </a:rPr>
              <a:t>Data</a:t>
            </a:r>
            <a:r>
              <a:rPr spc="-60" dirty="0">
                <a:solidFill>
                  <a:srgbClr val="5B9BD4"/>
                </a:solidFill>
              </a:rPr>
              <a:t> </a:t>
            </a:r>
            <a:r>
              <a:rPr spc="-5" dirty="0">
                <a:solidFill>
                  <a:srgbClr val="5B9BD4"/>
                </a:solidFill>
              </a:rPr>
              <a:t>Collection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490472" y="3250692"/>
            <a:ext cx="6873240" cy="3185160"/>
            <a:chOff x="1490472" y="3250692"/>
            <a:chExt cx="6873240" cy="3185160"/>
          </a:xfrm>
        </p:grpSpPr>
        <p:sp>
          <p:nvSpPr>
            <p:cNvPr id="5" name="object 5"/>
            <p:cNvSpPr/>
            <p:nvPr/>
          </p:nvSpPr>
          <p:spPr>
            <a:xfrm>
              <a:off x="1499616" y="3259836"/>
              <a:ext cx="6854952" cy="31668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95044" y="3255264"/>
              <a:ext cx="6864350" cy="3176270"/>
            </a:xfrm>
            <a:custGeom>
              <a:avLst/>
              <a:gdLst/>
              <a:ahLst/>
              <a:cxnLst/>
              <a:rect l="l" t="t" r="r" b="b"/>
              <a:pathLst>
                <a:path w="6864350" h="3176270">
                  <a:moveTo>
                    <a:pt x="0" y="3176016"/>
                  </a:moveTo>
                  <a:lnTo>
                    <a:pt x="6864096" y="3176016"/>
                  </a:lnTo>
                  <a:lnTo>
                    <a:pt x="6864096" y="0"/>
                  </a:lnTo>
                  <a:lnTo>
                    <a:pt x="0" y="0"/>
                  </a:lnTo>
                  <a:lnTo>
                    <a:pt x="0" y="3176016"/>
                  </a:lnTo>
                  <a:close/>
                </a:path>
              </a:pathLst>
            </a:custGeom>
            <a:ln w="9144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2356" y="1345184"/>
            <a:ext cx="381507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1C7CDB"/>
                </a:solidFill>
                <a:latin typeface="Arial"/>
                <a:cs typeface="Arial"/>
              </a:rPr>
              <a:t>Flowchart of SpaceX API</a:t>
            </a:r>
            <a:r>
              <a:rPr sz="2200" spc="-114" dirty="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1C7CDB"/>
                </a:solidFill>
                <a:latin typeface="Arial"/>
                <a:cs typeface="Arial"/>
              </a:rPr>
              <a:t>Calls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8982" y="1415287"/>
            <a:ext cx="5599430" cy="1880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 SpaceX API has data</a:t>
            </a:r>
            <a:r>
              <a:rPr sz="2200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available</a:t>
            </a:r>
            <a:endParaRPr sz="220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20" dirty="0">
                <a:solidFill>
                  <a:srgbClr val="292929"/>
                </a:solidFill>
                <a:latin typeface="Arial"/>
                <a:cs typeface="Arial"/>
              </a:rPr>
              <a:t>publically.</a:t>
            </a:r>
            <a:endParaRPr sz="2200">
              <a:latin typeface="Arial"/>
              <a:cs typeface="Arial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Once a GET request has been made to </a:t>
            </a:r>
            <a:r>
              <a:rPr sz="2200" spc="5" dirty="0">
                <a:solidFill>
                  <a:srgbClr val="292929"/>
                </a:solidFill>
                <a:latin typeface="Arial"/>
                <a:cs typeface="Arial"/>
              </a:rPr>
              <a:t>the 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SpaceX API and the response received,  the data can be placed into a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Pandas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8982" y="3090511"/>
            <a:ext cx="5549265" cy="1660525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510"/>
              </a:spcBef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DataFrame for further</a:t>
            </a:r>
            <a:r>
              <a:rPr sz="2200" spc="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analysis.</a:t>
            </a:r>
            <a:endParaRPr sz="22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Arial"/>
                <a:cs typeface="Arial"/>
              </a:rPr>
              <a:t>GitHub URL (Data</a:t>
            </a:r>
            <a:r>
              <a:rPr sz="2200" spc="-5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Collection):</a:t>
            </a: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lang="en-IN" sz="1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https://github.com/pallikondaSK/Applied_Data_Science_Capstone_Project/blob/main/jupyter-labs-spacex-data-collection-api.ipynb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6246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5B9BD4"/>
                </a:solidFill>
              </a:rPr>
              <a:t>Data Collection – </a:t>
            </a:r>
            <a:r>
              <a:rPr spc="-10" dirty="0">
                <a:solidFill>
                  <a:srgbClr val="5B9BD4"/>
                </a:solidFill>
              </a:rPr>
              <a:t>SpaceX</a:t>
            </a:r>
            <a:r>
              <a:rPr spc="-125" dirty="0">
                <a:solidFill>
                  <a:srgbClr val="5B9BD4"/>
                </a:solidFill>
              </a:rPr>
              <a:t> </a:t>
            </a:r>
            <a:r>
              <a:rPr spc="-5" dirty="0">
                <a:solidFill>
                  <a:srgbClr val="5B9BD4"/>
                </a:solidFill>
              </a:rPr>
              <a:t>API</a:t>
            </a:r>
          </a:p>
        </p:txBody>
      </p:sp>
      <p:sp>
        <p:nvSpPr>
          <p:cNvPr id="6" name="object 6"/>
          <p:cNvSpPr/>
          <p:nvPr/>
        </p:nvSpPr>
        <p:spPr>
          <a:xfrm>
            <a:off x="8598407" y="2322702"/>
            <a:ext cx="408940" cy="103505"/>
          </a:xfrm>
          <a:custGeom>
            <a:avLst/>
            <a:gdLst/>
            <a:ahLst/>
            <a:cxnLst/>
            <a:rect l="l" t="t" r="r" b="b"/>
            <a:pathLst>
              <a:path w="408940" h="103505">
                <a:moveTo>
                  <a:pt x="383703" y="51688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7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8"/>
                </a:lnTo>
                <a:close/>
              </a:path>
              <a:path w="408940" h="103505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8"/>
                </a:lnTo>
                <a:lnTo>
                  <a:pt x="372817" y="45338"/>
                </a:lnTo>
                <a:close/>
              </a:path>
              <a:path w="408940" h="103505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8"/>
                </a:lnTo>
                <a:lnTo>
                  <a:pt x="397922" y="45338"/>
                </a:lnTo>
                <a:close/>
              </a:path>
              <a:path w="408940" h="103505">
                <a:moveTo>
                  <a:pt x="393065" y="46227"/>
                </a:moveTo>
                <a:lnTo>
                  <a:pt x="383703" y="51688"/>
                </a:lnTo>
                <a:lnTo>
                  <a:pt x="393065" y="57150"/>
                </a:lnTo>
                <a:lnTo>
                  <a:pt x="393065" y="46227"/>
                </a:lnTo>
                <a:close/>
              </a:path>
              <a:path w="408940" h="103505">
                <a:moveTo>
                  <a:pt x="396240" y="46227"/>
                </a:moveTo>
                <a:lnTo>
                  <a:pt x="393065" y="46227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7"/>
                </a:lnTo>
                <a:close/>
              </a:path>
              <a:path w="408940" h="103505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8"/>
                </a:lnTo>
                <a:lnTo>
                  <a:pt x="393065" y="46227"/>
                </a:lnTo>
                <a:lnTo>
                  <a:pt x="396240" y="46227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90359" y="1801367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Times New Roman"/>
              <a:cs typeface="Times New Roman"/>
            </a:endParaRPr>
          </a:p>
          <a:p>
            <a:pPr marL="307340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Place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call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API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92694" y="2945892"/>
            <a:ext cx="2407920" cy="408940"/>
          </a:xfrm>
          <a:custGeom>
            <a:avLst/>
            <a:gdLst/>
            <a:ahLst/>
            <a:cxnLst/>
            <a:rect l="l" t="t" r="r" b="b"/>
            <a:pathLst>
              <a:path w="2407920" h="408939">
                <a:moveTo>
                  <a:pt x="7111" y="312800"/>
                </a:moveTo>
                <a:lnTo>
                  <a:pt x="1015" y="316357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w="2407920" h="408939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w="2407920" h="408939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7"/>
                </a:lnTo>
                <a:lnTo>
                  <a:pt x="96265" y="312800"/>
                </a:lnTo>
                <a:close/>
              </a:path>
              <a:path w="2407920" h="408939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w="2407920" h="408939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w="2407920" h="408939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w="2407920" h="408939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w="2407920" h="408939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w="2407920" h="408939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040368" y="1801367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160020" marR="154305" algn="ctr">
              <a:lnSpc>
                <a:spcPct val="91600"/>
              </a:lnSpc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Extract nested</a:t>
            </a:r>
            <a:r>
              <a:rPr sz="16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data 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convert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date 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format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98407" y="3907663"/>
            <a:ext cx="408940" cy="103505"/>
          </a:xfrm>
          <a:custGeom>
            <a:avLst/>
            <a:gdLst/>
            <a:ahLst/>
            <a:cxnLst/>
            <a:rect l="l" t="t" r="r" b="b"/>
            <a:pathLst>
              <a:path w="408940" h="103504">
                <a:moveTo>
                  <a:pt x="383703" y="51689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8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9"/>
                </a:lnTo>
                <a:close/>
              </a:path>
              <a:path w="408940" h="103504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9"/>
                </a:lnTo>
                <a:lnTo>
                  <a:pt x="372817" y="45338"/>
                </a:lnTo>
                <a:close/>
              </a:path>
              <a:path w="408940" h="103504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9"/>
                </a:lnTo>
                <a:lnTo>
                  <a:pt x="397922" y="45338"/>
                </a:lnTo>
                <a:close/>
              </a:path>
              <a:path w="408940" h="103504">
                <a:moveTo>
                  <a:pt x="393065" y="46228"/>
                </a:moveTo>
                <a:lnTo>
                  <a:pt x="383703" y="51689"/>
                </a:lnTo>
                <a:lnTo>
                  <a:pt x="393065" y="57150"/>
                </a:lnTo>
                <a:lnTo>
                  <a:pt x="393065" y="46228"/>
                </a:lnTo>
                <a:close/>
              </a:path>
              <a:path w="408940" h="103504">
                <a:moveTo>
                  <a:pt x="396240" y="46228"/>
                </a:moveTo>
                <a:lnTo>
                  <a:pt x="393065" y="46228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8"/>
                </a:lnTo>
                <a:close/>
              </a:path>
              <a:path w="408940" h="103504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9"/>
                </a:lnTo>
                <a:lnTo>
                  <a:pt x="393065" y="46228"/>
                </a:lnTo>
                <a:lnTo>
                  <a:pt x="396240" y="46228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90359" y="3386328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114300" rIns="0" bIns="0" rtlCol="0">
            <a:spAutoFit/>
          </a:bodyPr>
          <a:lstStyle/>
          <a:p>
            <a:pPr marL="259079" marR="251460" indent="-1270" algn="ctr">
              <a:lnSpc>
                <a:spcPct val="91500"/>
              </a:lnSpc>
              <a:spcBef>
                <a:spcPts val="900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Use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defined 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functions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generate</a:t>
            </a:r>
            <a:r>
              <a:rPr sz="1600" spc="-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specific 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columns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600" spc="-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92694" y="4530852"/>
            <a:ext cx="2407920" cy="408940"/>
          </a:xfrm>
          <a:custGeom>
            <a:avLst/>
            <a:gdLst/>
            <a:ahLst/>
            <a:cxnLst/>
            <a:rect l="l" t="t" r="r" b="b"/>
            <a:pathLst>
              <a:path w="2407920" h="408939">
                <a:moveTo>
                  <a:pt x="7111" y="312800"/>
                </a:moveTo>
                <a:lnTo>
                  <a:pt x="1015" y="316356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w="2407920" h="408939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w="2407920" h="408939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6"/>
                </a:lnTo>
                <a:lnTo>
                  <a:pt x="96265" y="312800"/>
                </a:lnTo>
                <a:close/>
              </a:path>
              <a:path w="2407920" h="408939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w="2407920" h="408939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w="2407920" h="408939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w="2407920" h="408939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w="2407920" h="408939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w="2407920" h="408939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40368" y="3386328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Times New Roman"/>
              <a:cs typeface="Times New Roman"/>
            </a:endParaRPr>
          </a:p>
          <a:p>
            <a:pPr marL="205740" marR="198120" algn="ctr">
              <a:lnSpc>
                <a:spcPct val="91600"/>
              </a:lnSpc>
              <a:spcBef>
                <a:spcPts val="5"/>
              </a:spcBef>
            </a:pP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Combine</a:t>
            </a:r>
            <a:r>
              <a:rPr sz="16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separate 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columns into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98407" y="5494146"/>
            <a:ext cx="408940" cy="103505"/>
          </a:xfrm>
          <a:custGeom>
            <a:avLst/>
            <a:gdLst/>
            <a:ahLst/>
            <a:cxnLst/>
            <a:rect l="l" t="t" r="r" b="b"/>
            <a:pathLst>
              <a:path w="408940" h="103504">
                <a:moveTo>
                  <a:pt x="383703" y="51688"/>
                </a:moveTo>
                <a:lnTo>
                  <a:pt x="313817" y="92455"/>
                </a:lnTo>
                <a:lnTo>
                  <a:pt x="312800" y="96304"/>
                </a:lnTo>
                <a:lnTo>
                  <a:pt x="316357" y="102361"/>
                </a:lnTo>
                <a:lnTo>
                  <a:pt x="320167" y="103390"/>
                </a:lnTo>
                <a:lnTo>
                  <a:pt x="397925" y="58038"/>
                </a:lnTo>
                <a:lnTo>
                  <a:pt x="396240" y="58038"/>
                </a:lnTo>
                <a:lnTo>
                  <a:pt x="396240" y="57149"/>
                </a:lnTo>
                <a:lnTo>
                  <a:pt x="393065" y="57149"/>
                </a:lnTo>
                <a:lnTo>
                  <a:pt x="383703" y="51688"/>
                </a:lnTo>
                <a:close/>
              </a:path>
              <a:path w="408940" h="103504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8"/>
                </a:lnTo>
                <a:lnTo>
                  <a:pt x="372817" y="45338"/>
                </a:lnTo>
                <a:close/>
              </a:path>
              <a:path w="408940" h="103504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5" y="58038"/>
                </a:lnTo>
                <a:lnTo>
                  <a:pt x="408813" y="51688"/>
                </a:lnTo>
                <a:lnTo>
                  <a:pt x="397922" y="45338"/>
                </a:lnTo>
                <a:close/>
              </a:path>
              <a:path w="408940" h="103504">
                <a:moveTo>
                  <a:pt x="393065" y="46227"/>
                </a:moveTo>
                <a:lnTo>
                  <a:pt x="383703" y="51688"/>
                </a:lnTo>
                <a:lnTo>
                  <a:pt x="393065" y="57149"/>
                </a:lnTo>
                <a:lnTo>
                  <a:pt x="393065" y="46227"/>
                </a:lnTo>
                <a:close/>
              </a:path>
              <a:path w="408940" h="103504">
                <a:moveTo>
                  <a:pt x="396240" y="46227"/>
                </a:moveTo>
                <a:lnTo>
                  <a:pt x="393065" y="46227"/>
                </a:lnTo>
                <a:lnTo>
                  <a:pt x="393065" y="57149"/>
                </a:lnTo>
                <a:lnTo>
                  <a:pt x="396240" y="57149"/>
                </a:lnTo>
                <a:lnTo>
                  <a:pt x="396240" y="46227"/>
                </a:lnTo>
                <a:close/>
              </a:path>
              <a:path w="408940" h="103504">
                <a:moveTo>
                  <a:pt x="320167" y="0"/>
                </a:moveTo>
                <a:lnTo>
                  <a:pt x="316357" y="1015"/>
                </a:lnTo>
                <a:lnTo>
                  <a:pt x="312800" y="7111"/>
                </a:lnTo>
                <a:lnTo>
                  <a:pt x="313817" y="10921"/>
                </a:lnTo>
                <a:lnTo>
                  <a:pt x="383703" y="51688"/>
                </a:lnTo>
                <a:lnTo>
                  <a:pt x="393065" y="46227"/>
                </a:lnTo>
                <a:lnTo>
                  <a:pt x="396240" y="46227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690359" y="4972811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 marL="194945" marR="188595" indent="1270" algn="ctr">
              <a:lnSpc>
                <a:spcPct val="91500"/>
              </a:lnSpc>
              <a:spcBef>
                <a:spcPts val="894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out </a:t>
            </a:r>
            <a:r>
              <a:rPr sz="1600" dirty="0">
                <a:solidFill>
                  <a:srgbClr val="FFFFFF"/>
                </a:solidFill>
                <a:latin typeface="Carlito"/>
                <a:cs typeface="Carlito"/>
              </a:rPr>
              <a:t>all 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launches with  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rockets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other</a:t>
            </a:r>
            <a:r>
              <a:rPr sz="160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than  the </a:t>
            </a: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Falcon</a:t>
            </a: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40368" y="4972811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694690" marR="324485" indent="-364490">
              <a:lnSpc>
                <a:spcPts val="1750"/>
              </a:lnSpc>
              <a:spcBef>
                <a:spcPts val="5"/>
              </a:spcBef>
            </a:pP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Handle </a:t>
            </a:r>
            <a:r>
              <a:rPr sz="1600" spc="-10" dirty="0">
                <a:solidFill>
                  <a:srgbClr val="FFFFFF"/>
                </a:solidFill>
                <a:latin typeface="Carlito"/>
                <a:cs typeface="Carlito"/>
              </a:rPr>
              <a:t>missing  values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8982" y="1415287"/>
            <a:ext cx="5549265" cy="3000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Wikipedia has a page that has tables</a:t>
            </a:r>
            <a:r>
              <a:rPr sz="2200" spc="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of</a:t>
            </a:r>
            <a:endParaRPr sz="2200" dirty="0">
              <a:latin typeface="Arial"/>
              <a:cs typeface="Arial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data about SpaceX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launches.</a:t>
            </a:r>
            <a:endParaRPr sz="2200" dirty="0">
              <a:latin typeface="Arial"/>
              <a:cs typeface="Arial"/>
            </a:endParaRPr>
          </a:p>
          <a:p>
            <a:pPr marL="241300" marR="14287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These tables can be scraped to extract  launch data that can be put into a Pandas  DataFrame for further</a:t>
            </a:r>
            <a:r>
              <a:rPr sz="2200" spc="7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"/>
                <a:cs typeface="Arial"/>
              </a:rPr>
              <a:t>analysis.</a:t>
            </a:r>
            <a:endParaRPr sz="22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Arial"/>
                <a:cs typeface="Arial"/>
              </a:rPr>
              <a:t>GitHub URL </a:t>
            </a:r>
            <a:r>
              <a:rPr sz="2200" spc="-15" dirty="0">
                <a:latin typeface="Arial"/>
                <a:cs typeface="Arial"/>
              </a:rPr>
              <a:t>(Web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Scraping):</a:t>
            </a:r>
            <a:endParaRPr sz="2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lang="en-IN" sz="14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</a:rPr>
              <a:t>https://github.com/pallikondaSK/Applied_Data_Science_Capstone_Project/blob/main/jupyter-labs-webscraping.ipynb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274" y="445388"/>
            <a:ext cx="54870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>
                <a:solidFill>
                  <a:srgbClr val="5B9BD4"/>
                </a:solidFill>
              </a:rPr>
              <a:t>Data Collection -</a:t>
            </a:r>
            <a:r>
              <a:rPr spc="30" dirty="0">
                <a:solidFill>
                  <a:srgbClr val="5B9BD4"/>
                </a:solidFill>
              </a:rPr>
              <a:t> </a:t>
            </a:r>
            <a:r>
              <a:rPr spc="-5" dirty="0">
                <a:solidFill>
                  <a:srgbClr val="5B9BD4"/>
                </a:solidFill>
              </a:rPr>
              <a:t>Scraping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84211" y="1351280"/>
            <a:ext cx="30708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1C7CDB"/>
                </a:solidFill>
                <a:latin typeface="Arial"/>
                <a:cs typeface="Arial"/>
              </a:rPr>
              <a:t>Flowchart of </a:t>
            </a:r>
            <a:r>
              <a:rPr sz="2000" spc="-10" dirty="0">
                <a:solidFill>
                  <a:srgbClr val="1C7CDB"/>
                </a:solidFill>
                <a:latin typeface="Arial"/>
                <a:cs typeface="Arial"/>
              </a:rPr>
              <a:t>Web</a:t>
            </a:r>
            <a:r>
              <a:rPr sz="2000" spc="-110" dirty="0">
                <a:solidFill>
                  <a:srgbClr val="1C7CDB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1C7CDB"/>
                </a:solidFill>
                <a:latin typeface="Arial"/>
                <a:cs typeface="Arial"/>
              </a:rPr>
              <a:t>Scraping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98407" y="2322702"/>
            <a:ext cx="408940" cy="103505"/>
          </a:xfrm>
          <a:custGeom>
            <a:avLst/>
            <a:gdLst/>
            <a:ahLst/>
            <a:cxnLst/>
            <a:rect l="l" t="t" r="r" b="b"/>
            <a:pathLst>
              <a:path w="408940" h="103505">
                <a:moveTo>
                  <a:pt x="383703" y="51688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7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8"/>
                </a:lnTo>
                <a:close/>
              </a:path>
              <a:path w="408940" h="103505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8"/>
                </a:lnTo>
                <a:lnTo>
                  <a:pt x="372817" y="45338"/>
                </a:lnTo>
                <a:close/>
              </a:path>
              <a:path w="408940" h="103505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8"/>
                </a:lnTo>
                <a:lnTo>
                  <a:pt x="397922" y="45338"/>
                </a:lnTo>
                <a:close/>
              </a:path>
              <a:path w="408940" h="103505">
                <a:moveTo>
                  <a:pt x="393065" y="46227"/>
                </a:moveTo>
                <a:lnTo>
                  <a:pt x="383703" y="51688"/>
                </a:lnTo>
                <a:lnTo>
                  <a:pt x="393065" y="57150"/>
                </a:lnTo>
                <a:lnTo>
                  <a:pt x="393065" y="46227"/>
                </a:lnTo>
                <a:close/>
              </a:path>
              <a:path w="408940" h="103505">
                <a:moveTo>
                  <a:pt x="396240" y="46227"/>
                </a:moveTo>
                <a:lnTo>
                  <a:pt x="393065" y="46227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7"/>
                </a:lnTo>
                <a:close/>
              </a:path>
              <a:path w="408940" h="103505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8"/>
                </a:lnTo>
                <a:lnTo>
                  <a:pt x="393065" y="46227"/>
                </a:lnTo>
                <a:lnTo>
                  <a:pt x="396240" y="46227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90359" y="1801367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158750" marR="127000" indent="-21590">
              <a:lnSpc>
                <a:spcPts val="1639"/>
              </a:lnSpc>
              <a:spcBef>
                <a:spcPts val="1080"/>
              </a:spcBef>
            </a:pP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Web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Scrape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page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to get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r>
              <a:rPr sz="15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text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92694" y="2945892"/>
            <a:ext cx="2407920" cy="408940"/>
          </a:xfrm>
          <a:custGeom>
            <a:avLst/>
            <a:gdLst/>
            <a:ahLst/>
            <a:cxnLst/>
            <a:rect l="l" t="t" r="r" b="b"/>
            <a:pathLst>
              <a:path w="2407920" h="408939">
                <a:moveTo>
                  <a:pt x="7111" y="312800"/>
                </a:moveTo>
                <a:lnTo>
                  <a:pt x="1015" y="316357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w="2407920" h="408939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w="2407920" h="408939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7"/>
                </a:lnTo>
                <a:lnTo>
                  <a:pt x="96265" y="312800"/>
                </a:lnTo>
                <a:close/>
              </a:path>
              <a:path w="2407920" h="408939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w="2407920" h="408939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w="2407920" h="408939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w="2407920" h="408939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w="2407920" h="408939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w="2407920" h="408939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40368" y="1801367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146685" marR="138430" indent="1905" algn="ctr">
              <a:lnSpc>
                <a:spcPct val="91600"/>
              </a:lnSpc>
              <a:spcBef>
                <a:spcPts val="1115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Create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BeautifulSoup</a:t>
            </a:r>
            <a:r>
              <a:rPr sz="1500" spc="-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object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response 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text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content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98407" y="3907663"/>
            <a:ext cx="408940" cy="103505"/>
          </a:xfrm>
          <a:custGeom>
            <a:avLst/>
            <a:gdLst/>
            <a:ahLst/>
            <a:cxnLst/>
            <a:rect l="l" t="t" r="r" b="b"/>
            <a:pathLst>
              <a:path w="408940" h="103504">
                <a:moveTo>
                  <a:pt x="383703" y="51689"/>
                </a:moveTo>
                <a:lnTo>
                  <a:pt x="313817" y="92456"/>
                </a:lnTo>
                <a:lnTo>
                  <a:pt x="312800" y="96266"/>
                </a:lnTo>
                <a:lnTo>
                  <a:pt x="316357" y="102362"/>
                </a:lnTo>
                <a:lnTo>
                  <a:pt x="320167" y="103378"/>
                </a:lnTo>
                <a:lnTo>
                  <a:pt x="397922" y="58038"/>
                </a:lnTo>
                <a:lnTo>
                  <a:pt x="396240" y="58038"/>
                </a:lnTo>
                <a:lnTo>
                  <a:pt x="396240" y="57150"/>
                </a:lnTo>
                <a:lnTo>
                  <a:pt x="393065" y="57150"/>
                </a:lnTo>
                <a:lnTo>
                  <a:pt x="383703" y="51689"/>
                </a:lnTo>
                <a:close/>
              </a:path>
              <a:path w="408940" h="103504">
                <a:moveTo>
                  <a:pt x="372817" y="45338"/>
                </a:moveTo>
                <a:lnTo>
                  <a:pt x="0" y="45338"/>
                </a:lnTo>
                <a:lnTo>
                  <a:pt x="0" y="58038"/>
                </a:lnTo>
                <a:lnTo>
                  <a:pt x="372817" y="58038"/>
                </a:lnTo>
                <a:lnTo>
                  <a:pt x="383703" y="51689"/>
                </a:lnTo>
                <a:lnTo>
                  <a:pt x="372817" y="45338"/>
                </a:lnTo>
                <a:close/>
              </a:path>
              <a:path w="408940" h="103504">
                <a:moveTo>
                  <a:pt x="397922" y="45338"/>
                </a:moveTo>
                <a:lnTo>
                  <a:pt x="396240" y="45338"/>
                </a:lnTo>
                <a:lnTo>
                  <a:pt x="396240" y="58038"/>
                </a:lnTo>
                <a:lnTo>
                  <a:pt x="397922" y="58038"/>
                </a:lnTo>
                <a:lnTo>
                  <a:pt x="408813" y="51689"/>
                </a:lnTo>
                <a:lnTo>
                  <a:pt x="397922" y="45338"/>
                </a:lnTo>
                <a:close/>
              </a:path>
              <a:path w="408940" h="103504">
                <a:moveTo>
                  <a:pt x="393065" y="46228"/>
                </a:moveTo>
                <a:lnTo>
                  <a:pt x="383703" y="51689"/>
                </a:lnTo>
                <a:lnTo>
                  <a:pt x="393065" y="57150"/>
                </a:lnTo>
                <a:lnTo>
                  <a:pt x="393065" y="46228"/>
                </a:lnTo>
                <a:close/>
              </a:path>
              <a:path w="408940" h="103504">
                <a:moveTo>
                  <a:pt x="396240" y="46228"/>
                </a:moveTo>
                <a:lnTo>
                  <a:pt x="393065" y="46228"/>
                </a:lnTo>
                <a:lnTo>
                  <a:pt x="393065" y="57150"/>
                </a:lnTo>
                <a:lnTo>
                  <a:pt x="396240" y="57150"/>
                </a:lnTo>
                <a:lnTo>
                  <a:pt x="396240" y="46228"/>
                </a:lnTo>
                <a:close/>
              </a:path>
              <a:path w="408940" h="103504">
                <a:moveTo>
                  <a:pt x="320167" y="0"/>
                </a:moveTo>
                <a:lnTo>
                  <a:pt x="316357" y="1016"/>
                </a:lnTo>
                <a:lnTo>
                  <a:pt x="312800" y="7112"/>
                </a:lnTo>
                <a:lnTo>
                  <a:pt x="313817" y="10922"/>
                </a:lnTo>
                <a:lnTo>
                  <a:pt x="383703" y="51689"/>
                </a:lnTo>
                <a:lnTo>
                  <a:pt x="393065" y="46228"/>
                </a:lnTo>
                <a:lnTo>
                  <a:pt x="396240" y="46228"/>
                </a:lnTo>
                <a:lnTo>
                  <a:pt x="396240" y="45338"/>
                </a:lnTo>
                <a:lnTo>
                  <a:pt x="397922" y="45338"/>
                </a:lnTo>
                <a:lnTo>
                  <a:pt x="320167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90359" y="3386328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tables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92694" y="4530852"/>
            <a:ext cx="2407920" cy="408940"/>
          </a:xfrm>
          <a:custGeom>
            <a:avLst/>
            <a:gdLst/>
            <a:ahLst/>
            <a:cxnLst/>
            <a:rect l="l" t="t" r="r" b="b"/>
            <a:pathLst>
              <a:path w="2407920" h="408939">
                <a:moveTo>
                  <a:pt x="7111" y="312800"/>
                </a:moveTo>
                <a:lnTo>
                  <a:pt x="1015" y="316356"/>
                </a:lnTo>
                <a:lnTo>
                  <a:pt x="0" y="320167"/>
                </a:lnTo>
                <a:lnTo>
                  <a:pt x="51688" y="408813"/>
                </a:lnTo>
                <a:lnTo>
                  <a:pt x="59020" y="396240"/>
                </a:lnTo>
                <a:lnTo>
                  <a:pt x="45338" y="396240"/>
                </a:lnTo>
                <a:lnTo>
                  <a:pt x="45338" y="372817"/>
                </a:lnTo>
                <a:lnTo>
                  <a:pt x="10922" y="313817"/>
                </a:lnTo>
                <a:lnTo>
                  <a:pt x="7111" y="312800"/>
                </a:lnTo>
                <a:close/>
              </a:path>
              <a:path w="2407920" h="408939">
                <a:moveTo>
                  <a:pt x="45339" y="372817"/>
                </a:moveTo>
                <a:lnTo>
                  <a:pt x="45338" y="396240"/>
                </a:lnTo>
                <a:lnTo>
                  <a:pt x="58038" y="396240"/>
                </a:lnTo>
                <a:lnTo>
                  <a:pt x="58038" y="393065"/>
                </a:lnTo>
                <a:lnTo>
                  <a:pt x="46227" y="393065"/>
                </a:lnTo>
                <a:lnTo>
                  <a:pt x="51688" y="383703"/>
                </a:lnTo>
                <a:lnTo>
                  <a:pt x="45339" y="372817"/>
                </a:lnTo>
                <a:close/>
              </a:path>
              <a:path w="2407920" h="408939">
                <a:moveTo>
                  <a:pt x="96265" y="312800"/>
                </a:moveTo>
                <a:lnTo>
                  <a:pt x="92455" y="313817"/>
                </a:lnTo>
                <a:lnTo>
                  <a:pt x="58038" y="372817"/>
                </a:lnTo>
                <a:lnTo>
                  <a:pt x="58038" y="396240"/>
                </a:lnTo>
                <a:lnTo>
                  <a:pt x="59020" y="396240"/>
                </a:lnTo>
                <a:lnTo>
                  <a:pt x="103377" y="320167"/>
                </a:lnTo>
                <a:lnTo>
                  <a:pt x="102361" y="316356"/>
                </a:lnTo>
                <a:lnTo>
                  <a:pt x="96265" y="312800"/>
                </a:lnTo>
                <a:close/>
              </a:path>
              <a:path w="2407920" h="408939">
                <a:moveTo>
                  <a:pt x="51689" y="383703"/>
                </a:moveTo>
                <a:lnTo>
                  <a:pt x="46227" y="393065"/>
                </a:lnTo>
                <a:lnTo>
                  <a:pt x="57150" y="393065"/>
                </a:lnTo>
                <a:lnTo>
                  <a:pt x="51689" y="383703"/>
                </a:lnTo>
                <a:close/>
              </a:path>
              <a:path w="2407920" h="408939">
                <a:moveTo>
                  <a:pt x="58038" y="372817"/>
                </a:moveTo>
                <a:lnTo>
                  <a:pt x="51689" y="383703"/>
                </a:lnTo>
                <a:lnTo>
                  <a:pt x="57150" y="393065"/>
                </a:lnTo>
                <a:lnTo>
                  <a:pt x="58038" y="393065"/>
                </a:lnTo>
                <a:lnTo>
                  <a:pt x="58038" y="372817"/>
                </a:lnTo>
                <a:close/>
              </a:path>
              <a:path w="2407920" h="408939">
                <a:moveTo>
                  <a:pt x="2395093" y="215137"/>
                </a:moveTo>
                <a:lnTo>
                  <a:pt x="45338" y="215137"/>
                </a:lnTo>
                <a:lnTo>
                  <a:pt x="45339" y="372817"/>
                </a:lnTo>
                <a:lnTo>
                  <a:pt x="51689" y="383703"/>
                </a:lnTo>
                <a:lnTo>
                  <a:pt x="58038" y="372817"/>
                </a:lnTo>
                <a:lnTo>
                  <a:pt x="58038" y="227837"/>
                </a:lnTo>
                <a:lnTo>
                  <a:pt x="51688" y="227837"/>
                </a:lnTo>
                <a:lnTo>
                  <a:pt x="58038" y="221487"/>
                </a:lnTo>
                <a:lnTo>
                  <a:pt x="2395093" y="221487"/>
                </a:lnTo>
                <a:lnTo>
                  <a:pt x="2395093" y="215137"/>
                </a:lnTo>
                <a:close/>
              </a:path>
              <a:path w="2407920" h="408939">
                <a:moveTo>
                  <a:pt x="58038" y="221487"/>
                </a:moveTo>
                <a:lnTo>
                  <a:pt x="51688" y="227837"/>
                </a:lnTo>
                <a:lnTo>
                  <a:pt x="58038" y="227837"/>
                </a:lnTo>
                <a:lnTo>
                  <a:pt x="58038" y="221487"/>
                </a:lnTo>
                <a:close/>
              </a:path>
              <a:path w="2407920" h="408939">
                <a:moveTo>
                  <a:pt x="2407793" y="215137"/>
                </a:moveTo>
                <a:lnTo>
                  <a:pt x="2401443" y="215137"/>
                </a:lnTo>
                <a:lnTo>
                  <a:pt x="2395093" y="221487"/>
                </a:lnTo>
                <a:lnTo>
                  <a:pt x="58038" y="221487"/>
                </a:lnTo>
                <a:lnTo>
                  <a:pt x="58038" y="227837"/>
                </a:lnTo>
                <a:lnTo>
                  <a:pt x="2407793" y="227837"/>
                </a:lnTo>
                <a:lnTo>
                  <a:pt x="2407793" y="215137"/>
                </a:lnTo>
                <a:close/>
              </a:path>
              <a:path w="2407920" h="408939">
                <a:moveTo>
                  <a:pt x="2407793" y="0"/>
                </a:moveTo>
                <a:lnTo>
                  <a:pt x="2395093" y="0"/>
                </a:lnTo>
                <a:lnTo>
                  <a:pt x="2395093" y="221487"/>
                </a:lnTo>
                <a:lnTo>
                  <a:pt x="2401443" y="215137"/>
                </a:lnTo>
                <a:lnTo>
                  <a:pt x="2407793" y="215137"/>
                </a:lnTo>
                <a:lnTo>
                  <a:pt x="240779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040368" y="3386328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142875" rIns="0" bIns="0" rtlCol="0">
            <a:spAutoFit/>
          </a:bodyPr>
          <a:lstStyle/>
          <a:p>
            <a:pPr marL="180340" marR="172720" indent="-635" algn="ctr">
              <a:lnSpc>
                <a:spcPct val="91600"/>
              </a:lnSpc>
              <a:spcBef>
                <a:spcPts val="1125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the launch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table,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extract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the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column names</a:t>
            </a:r>
            <a:r>
              <a:rPr sz="15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from 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&lt;th&gt;&lt;/th&gt;</a:t>
            </a: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tags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90359" y="4972811"/>
            <a:ext cx="1910080" cy="1146175"/>
          </a:xfrm>
          <a:prstGeom prst="rect">
            <a:avLst/>
          </a:prstGeom>
          <a:solidFill>
            <a:srgbClr val="44536A"/>
          </a:solidFill>
          <a:ln w="12192">
            <a:solidFill>
              <a:srgbClr val="E7E6E6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141605" marR="134620" algn="ctr">
              <a:lnSpc>
                <a:spcPts val="1639"/>
              </a:lnSpc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Create DataFrame</a:t>
            </a:r>
            <a:r>
              <a:rPr sz="1500" spc="-8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by  parsing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the launch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tables</a:t>
            </a:r>
            <a:endParaRPr sz="1500">
              <a:latin typeface="Carlito"/>
              <a:cs typeface="Carli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360045" cy="6858000"/>
          </a:xfrm>
          <a:custGeom>
            <a:avLst/>
            <a:gdLst/>
            <a:ahLst/>
            <a:cxnLst/>
            <a:rect l="l" t="t" r="r" b="b"/>
            <a:pathLst>
              <a:path w="360045" h="6858000">
                <a:moveTo>
                  <a:pt x="359664" y="0"/>
                </a:moveTo>
                <a:lnTo>
                  <a:pt x="0" y="0"/>
                </a:lnTo>
                <a:lnTo>
                  <a:pt x="0" y="6858000"/>
                </a:lnTo>
                <a:lnTo>
                  <a:pt x="359664" y="6858000"/>
                </a:lnTo>
                <a:lnTo>
                  <a:pt x="35966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3188</Words>
  <Application>Microsoft Office PowerPoint</Application>
  <PresentationFormat>Widescreen</PresentationFormat>
  <Paragraphs>350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Carlito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That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Falcon 9 Launch Site Locations</vt:lpstr>
      <vt:lpstr>Map Markers of Success/Failed Landings</vt:lpstr>
      <vt:lpstr>Distance from Launch Site to Proximities</vt:lpstr>
      <vt:lpstr>PowerPoint Presentation</vt:lpstr>
      <vt:lpstr>Launch Success Count for All Sites</vt:lpstr>
      <vt:lpstr>Launch Site with Highest Launch Success Ratio</vt:lpstr>
      <vt:lpstr>Payload vs. Launch Outcome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suneel Kumar pallikonda</cp:lastModifiedBy>
  <cp:revision>1</cp:revision>
  <cp:lastPrinted>2023-10-25T16:27:36Z</cp:lastPrinted>
  <dcterms:created xsi:type="dcterms:W3CDTF">2023-10-22T14:48:06Z</dcterms:created>
  <dcterms:modified xsi:type="dcterms:W3CDTF">2023-10-25T16:28:25Z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2023-01-07T00:00:00Z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2023-10-22T00:00:00Z</vt:filetime>
  </property>
</Properties>
</file>